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62" r:id="rId2"/>
    <p:sldId id="263" r:id="rId3"/>
    <p:sldId id="264" r:id="rId4"/>
    <p:sldId id="265" r:id="rId5"/>
    <p:sldId id="268" r:id="rId6"/>
    <p:sldId id="275" r:id="rId7"/>
    <p:sldId id="276" r:id="rId8"/>
    <p:sldId id="277" r:id="rId9"/>
    <p:sldId id="269" r:id="rId10"/>
    <p:sldId id="280" r:id="rId11"/>
    <p:sldId id="284" r:id="rId12"/>
    <p:sldId id="287" r:id="rId13"/>
    <p:sldId id="279" r:id="rId14"/>
    <p:sldId id="270" r:id="rId15"/>
    <p:sldId id="281" r:id="rId16"/>
    <p:sldId id="282" r:id="rId17"/>
    <p:sldId id="283" r:id="rId18"/>
    <p:sldId id="292" r:id="rId19"/>
    <p:sldId id="293" r:id="rId20"/>
    <p:sldId id="294" r:id="rId21"/>
    <p:sldId id="285" r:id="rId22"/>
    <p:sldId id="295" r:id="rId23"/>
    <p:sldId id="296" r:id="rId24"/>
    <p:sldId id="297" r:id="rId25"/>
    <p:sldId id="286" r:id="rId26"/>
    <p:sldId id="288" r:id="rId27"/>
    <p:sldId id="271" r:id="rId28"/>
    <p:sldId id="272" r:id="rId29"/>
    <p:sldId id="298" r:id="rId30"/>
    <p:sldId id="273" r:id="rId31"/>
    <p:sldId id="274" r:id="rId3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0000FF"/>
    <a:srgbClr val="0066FF"/>
    <a:srgbClr val="FF6600"/>
    <a:srgbClr val="CC0000"/>
    <a:srgbClr val="6600CC"/>
    <a:srgbClr val="008080"/>
    <a:srgbClr val="990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049" autoAdjust="0"/>
  </p:normalViewPr>
  <p:slideViewPr>
    <p:cSldViewPr>
      <p:cViewPr>
        <p:scale>
          <a:sx n="100" d="100"/>
          <a:sy n="100" d="100"/>
        </p:scale>
        <p:origin x="-1944" y="-19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402B22-C187-4F5D-8895-B0ABA5124FC1}" type="datetimeFigureOut">
              <a:rPr lang="zh-CN" altLang="en-US" smtClean="0"/>
              <a:t>2023/6/24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16CB599-A742-4ED8-BFDE-F5BAD89D6B93}" type="slidenum">
              <a:rPr lang="zh-CN" altLang="en-US" smtClean="0"/>
              <a:t>‹#›</a:t>
            </a:fld>
            <a:endParaRPr lang="zh-CN" altLang="en-US"/>
          </a:p>
        </p:txBody>
      </p:sp>
    </p:spTree>
    <p:extLst>
      <p:ext uri="{BB962C8B-B14F-4D97-AF65-F5344CB8AC3E}">
        <p14:creationId xmlns:p14="http://schemas.microsoft.com/office/powerpoint/2010/main" val="2049107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有时候亲缘关系很远的生物体也表现出很大的相似性，如鲸和蝙蝠，虽然形态差异很大，但都具有发达的高频回声定位能力。同时，许多生物个体可能由于体型较小，数量多而导致对其表型特征的研究相对困难，如各类微生物。另外，许多生物体间易观察的共同表型较少，很难发现何种表型特征能用于研究比较。</a:t>
            </a:r>
            <a:endParaRPr lang="zh-CN" altLang="en-US" dirty="0"/>
          </a:p>
        </p:txBody>
      </p:sp>
      <p:sp>
        <p:nvSpPr>
          <p:cNvPr id="4" name="灯片编号占位符 3"/>
          <p:cNvSpPr>
            <a:spLocks noGrp="1"/>
          </p:cNvSpPr>
          <p:nvPr>
            <p:ph type="sldNum" sz="quarter" idx="10"/>
          </p:nvPr>
        </p:nvSpPr>
        <p:spPr/>
        <p:txBody>
          <a:bodyPr/>
          <a:lstStyle/>
          <a:p>
            <a:fld id="{716CB599-A742-4ED8-BFDE-F5BAD89D6B93}" type="slidenum">
              <a:rPr lang="zh-CN" altLang="en-US" smtClean="0"/>
              <a:t>5</a:t>
            </a:fld>
            <a:endParaRPr lang="zh-CN" altLang="en-US"/>
          </a:p>
        </p:txBody>
      </p:sp>
    </p:spTree>
    <p:extLst>
      <p:ext uri="{BB962C8B-B14F-4D97-AF65-F5344CB8AC3E}">
        <p14:creationId xmlns:p14="http://schemas.microsoft.com/office/powerpoint/2010/main" val="192825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DNA</a:t>
            </a:r>
            <a:r>
              <a:rPr lang="zh-CN" altLang="zh-CN" sz="1200" kern="1200" dirty="0" smtClean="0">
                <a:solidFill>
                  <a:schemeClr val="tx1"/>
                </a:solidFill>
                <a:effectLst/>
                <a:latin typeface="+mn-lt"/>
                <a:ea typeface="+mn-ea"/>
                <a:cs typeface="+mn-cs"/>
              </a:rPr>
              <a:t>是遗传信息的载体，在物种繁衍生息的过程中一代又一代地传承，而进化的本质就是基因序列的改变（即基因突变）。因此，</a:t>
            </a:r>
            <a:r>
              <a:rPr lang="en-US" altLang="zh-CN" sz="1200" kern="1200" dirty="0" smtClean="0">
                <a:solidFill>
                  <a:schemeClr val="tx1"/>
                </a:solidFill>
                <a:effectLst/>
                <a:latin typeface="+mn-lt"/>
                <a:ea typeface="+mn-ea"/>
                <a:cs typeface="+mn-cs"/>
              </a:rPr>
              <a:t>DNA</a:t>
            </a:r>
            <a:r>
              <a:rPr lang="zh-CN" altLang="zh-CN" sz="1200" kern="1200" dirty="0" smtClean="0">
                <a:solidFill>
                  <a:schemeClr val="tx1"/>
                </a:solidFill>
                <a:effectLst/>
                <a:latin typeface="+mn-lt"/>
                <a:ea typeface="+mn-ea"/>
                <a:cs typeface="+mn-cs"/>
              </a:rPr>
              <a:t>序列在一定程度上能够反映物种进化的历程。类似地，某些特定的蛋白质（如细胞色素</a:t>
            </a:r>
            <a:r>
              <a:rPr lang="en-US" altLang="zh-CN" sz="1200" kern="1200" dirty="0" smtClean="0">
                <a:solidFill>
                  <a:schemeClr val="tx1"/>
                </a:solidFill>
                <a:effectLst/>
                <a:latin typeface="+mn-lt"/>
                <a:ea typeface="+mn-ea"/>
                <a:cs typeface="+mn-cs"/>
              </a:rPr>
              <a:t>C</a:t>
            </a:r>
            <a:r>
              <a:rPr lang="zh-CN" altLang="zh-CN" sz="1200" kern="1200" dirty="0" smtClean="0">
                <a:solidFill>
                  <a:schemeClr val="tx1"/>
                </a:solidFill>
                <a:effectLst/>
                <a:latin typeface="+mn-lt"/>
                <a:ea typeface="+mn-ea"/>
                <a:cs typeface="+mn-cs"/>
              </a:rPr>
              <a:t>等）也能用于衡量物种的亲缘关系。物种亲缘关系越近，则其细胞色素</a:t>
            </a:r>
            <a:r>
              <a:rPr lang="en-US" altLang="zh-CN" sz="1200" kern="1200" dirty="0" smtClean="0">
                <a:solidFill>
                  <a:schemeClr val="tx1"/>
                </a:solidFill>
                <a:effectLst/>
                <a:latin typeface="+mn-lt"/>
                <a:ea typeface="+mn-ea"/>
                <a:cs typeface="+mn-cs"/>
              </a:rPr>
              <a:t>C</a:t>
            </a:r>
            <a:r>
              <a:rPr lang="zh-CN" altLang="zh-CN" sz="1200" kern="1200" dirty="0" smtClean="0">
                <a:solidFill>
                  <a:schemeClr val="tx1"/>
                </a:solidFill>
                <a:effectLst/>
                <a:latin typeface="+mn-lt"/>
                <a:ea typeface="+mn-ea"/>
                <a:cs typeface="+mn-cs"/>
              </a:rPr>
              <a:t>越相似，比如人和黑猩猩。随着分子生物学研究的不断发展，检测核苷酸序列和各种氨基酸序列技术的成熟，使得研究者能在分子水平上深入探究物种进化历程和亲缘关系。</a:t>
            </a:r>
            <a:endParaRPr lang="zh-CN" altLang="en-US" dirty="0"/>
          </a:p>
        </p:txBody>
      </p:sp>
      <p:sp>
        <p:nvSpPr>
          <p:cNvPr id="4" name="灯片编号占位符 3"/>
          <p:cNvSpPr>
            <a:spLocks noGrp="1"/>
          </p:cNvSpPr>
          <p:nvPr>
            <p:ph type="sldNum" sz="quarter" idx="10"/>
          </p:nvPr>
        </p:nvSpPr>
        <p:spPr/>
        <p:txBody>
          <a:bodyPr/>
          <a:lstStyle/>
          <a:p>
            <a:fld id="{716CB599-A742-4ED8-BFDE-F5BAD89D6B93}" type="slidenum">
              <a:rPr lang="zh-CN" altLang="en-US" smtClean="0"/>
              <a:t>6</a:t>
            </a:fld>
            <a:endParaRPr lang="zh-CN" altLang="en-US"/>
          </a:p>
        </p:txBody>
      </p:sp>
    </p:spTree>
    <p:extLst>
      <p:ext uri="{BB962C8B-B14F-4D97-AF65-F5344CB8AC3E}">
        <p14:creationId xmlns:p14="http://schemas.microsoft.com/office/powerpoint/2010/main" val="3686387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baseline="0" dirty="0" smtClean="0">
                <a:solidFill>
                  <a:schemeClr val="tx1"/>
                </a:solidFill>
                <a:latin typeface="+mn-lt"/>
                <a:ea typeface="+mn-ea"/>
                <a:cs typeface="+mn-cs"/>
              </a:rPr>
              <a:t>图</a:t>
            </a:r>
            <a:r>
              <a:rPr lang="en-US" altLang="zh-CN" sz="1200" b="0" i="0" u="none" strike="noStrike" kern="1200" baseline="0" dirty="0" smtClean="0">
                <a:solidFill>
                  <a:schemeClr val="tx1"/>
                </a:solidFill>
                <a:latin typeface="+mn-lt"/>
                <a:ea typeface="+mn-ea"/>
                <a:cs typeface="+mn-cs"/>
              </a:rPr>
              <a:t>1(A)</a:t>
            </a:r>
            <a:r>
              <a:rPr lang="zh-CN" altLang="en-US" sz="1200" b="0" i="0" u="none" strike="noStrike" kern="1200" baseline="0" dirty="0" smtClean="0">
                <a:solidFill>
                  <a:schemeClr val="tx1"/>
                </a:solidFill>
                <a:latin typeface="+mn-lt"/>
                <a:ea typeface="+mn-ea"/>
                <a:cs typeface="+mn-cs"/>
              </a:rPr>
              <a:t>和</a:t>
            </a:r>
            <a:r>
              <a:rPr lang="en-US" altLang="zh-CN" sz="1200" b="0" i="0" u="none" strike="noStrike" kern="1200" baseline="0" dirty="0" smtClean="0">
                <a:solidFill>
                  <a:schemeClr val="tx1"/>
                </a:solidFill>
                <a:latin typeface="+mn-lt"/>
                <a:ea typeface="+mn-ea"/>
                <a:cs typeface="+mn-cs"/>
              </a:rPr>
              <a:t>1(B)</a:t>
            </a:r>
            <a:r>
              <a:rPr lang="zh-CN" altLang="en-US" sz="1200" b="0" i="0" u="none" strike="noStrike" kern="1200" baseline="0" dirty="0" smtClean="0">
                <a:solidFill>
                  <a:schemeClr val="tx1"/>
                </a:solidFill>
                <a:latin typeface="+mn-lt"/>
                <a:ea typeface="+mn-ea"/>
                <a:cs typeface="+mn-cs"/>
              </a:rPr>
              <a:t>展示了</a:t>
            </a:r>
            <a:r>
              <a:rPr lang="en-US" altLang="zh-CN" sz="1200" b="0" i="0" u="none" strike="noStrike" kern="1200" baseline="0" dirty="0" err="1" smtClean="0">
                <a:solidFill>
                  <a:schemeClr val="tx1"/>
                </a:solidFill>
                <a:latin typeface="+mn-lt"/>
                <a:ea typeface="+mn-ea"/>
                <a:cs typeface="+mn-cs"/>
              </a:rPr>
              <a:t>Chicote</a:t>
            </a:r>
            <a:r>
              <a:rPr lang="zh-CN" altLang="en-US" sz="1200" b="0" i="0" u="none" strike="noStrike" kern="1200" baseline="0" dirty="0" smtClean="0">
                <a:solidFill>
                  <a:schemeClr val="tx1"/>
                </a:solidFill>
                <a:latin typeface="+mn-lt"/>
                <a:ea typeface="+mn-ea"/>
                <a:cs typeface="+mn-cs"/>
              </a:rPr>
              <a:t>等用</a:t>
            </a:r>
            <a:r>
              <a:rPr lang="en-US" altLang="zh-CN" sz="1200" b="0" i="0" u="none" strike="noStrike" kern="1200" baseline="0" dirty="0" smtClean="0">
                <a:solidFill>
                  <a:schemeClr val="tx1"/>
                </a:solidFill>
                <a:latin typeface="+mn-lt"/>
                <a:ea typeface="+mn-ea"/>
                <a:cs typeface="+mn-cs"/>
              </a:rPr>
              <a:t>RPTPs</a:t>
            </a:r>
            <a:r>
              <a:rPr lang="zh-CN" altLang="en-US" sz="1200" b="0" i="0" u="none" strike="noStrike" kern="1200" baseline="0" dirty="0" smtClean="0">
                <a:solidFill>
                  <a:schemeClr val="tx1"/>
                </a:solidFill>
                <a:latin typeface="+mn-lt"/>
                <a:ea typeface="+mn-ea"/>
                <a:cs typeface="+mn-cs"/>
              </a:rPr>
              <a:t>家族成员构建的系统发育树，其中</a:t>
            </a:r>
            <a:r>
              <a:rPr lang="en-US" altLang="zh-CN" sz="1200" b="0" i="0" u="none" strike="noStrike" kern="1200" baseline="0" dirty="0" smtClean="0">
                <a:solidFill>
                  <a:schemeClr val="tx1"/>
                </a:solidFill>
                <a:latin typeface="+mn-lt"/>
                <a:ea typeface="+mn-ea"/>
                <a:cs typeface="+mn-cs"/>
              </a:rPr>
              <a:t>1(A)</a:t>
            </a:r>
            <a:r>
              <a:rPr lang="zh-CN" altLang="en-US" sz="1200" b="0" i="0" u="none" strike="noStrike" kern="1200" baseline="0" dirty="0" smtClean="0">
                <a:solidFill>
                  <a:schemeClr val="tx1"/>
                </a:solidFill>
                <a:latin typeface="+mn-lt"/>
                <a:ea typeface="+mn-ea"/>
                <a:cs typeface="+mn-cs"/>
              </a:rPr>
              <a:t>和</a:t>
            </a:r>
            <a:r>
              <a:rPr lang="en-US" altLang="zh-CN" sz="1200" b="0" i="0" u="none" strike="noStrike" kern="1200" baseline="0" dirty="0" smtClean="0">
                <a:solidFill>
                  <a:schemeClr val="tx1"/>
                </a:solidFill>
                <a:latin typeface="+mn-lt"/>
                <a:ea typeface="+mn-ea"/>
                <a:cs typeface="+mn-cs"/>
              </a:rPr>
              <a:t>1(B)</a:t>
            </a:r>
            <a:r>
              <a:rPr lang="zh-CN" altLang="en-US" sz="1200" b="0" i="0" u="none" strike="noStrike" kern="1200" baseline="0" dirty="0" smtClean="0">
                <a:solidFill>
                  <a:schemeClr val="tx1"/>
                </a:solidFill>
                <a:latin typeface="+mn-lt"/>
                <a:ea typeface="+mn-ea"/>
                <a:cs typeface="+mn-cs"/>
              </a:rPr>
              <a:t>分别基于基因及其编码蛋白所构建。</a:t>
            </a:r>
            <a:r>
              <a:rPr lang="zh-CN" altLang="zh-CN" sz="1200" kern="1200" dirty="0" smtClean="0">
                <a:solidFill>
                  <a:schemeClr val="tx1"/>
                </a:solidFill>
                <a:effectLst/>
                <a:latin typeface="+mn-lt"/>
                <a:ea typeface="+mn-ea"/>
                <a:cs typeface="+mn-cs"/>
              </a:rPr>
              <a:t>可以看出，相同成员分子的蛋白和</a:t>
            </a:r>
            <a:r>
              <a:rPr lang="en-US" altLang="zh-CN" sz="1200" kern="1200" dirty="0" smtClean="0">
                <a:solidFill>
                  <a:schemeClr val="tx1"/>
                </a:solidFill>
                <a:effectLst/>
                <a:latin typeface="+mn-lt"/>
                <a:ea typeface="+mn-ea"/>
                <a:cs typeface="+mn-cs"/>
              </a:rPr>
              <a:t>DNA</a:t>
            </a:r>
            <a:r>
              <a:rPr lang="zh-CN" altLang="zh-CN" sz="1200" kern="1200" dirty="0" smtClean="0">
                <a:solidFill>
                  <a:schemeClr val="tx1"/>
                </a:solidFill>
                <a:effectLst/>
                <a:latin typeface="+mn-lt"/>
                <a:ea typeface="+mn-ea"/>
                <a:cs typeface="+mn-cs"/>
              </a:rPr>
              <a:t>序列构建的进化树不完全一致。</a:t>
            </a:r>
            <a:endParaRPr lang="zh-CN" altLang="en-US" sz="1200" b="0" i="0" u="none" strike="noStrike" kern="1200" baseline="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716CB599-A742-4ED8-BFDE-F5BAD89D6B93}" type="slidenum">
              <a:rPr lang="zh-CN" altLang="en-US" smtClean="0"/>
              <a:t>7</a:t>
            </a:fld>
            <a:endParaRPr lang="zh-CN" altLang="en-US"/>
          </a:p>
        </p:txBody>
      </p:sp>
    </p:spTree>
    <p:extLst>
      <p:ext uri="{BB962C8B-B14F-4D97-AF65-F5344CB8AC3E}">
        <p14:creationId xmlns:p14="http://schemas.microsoft.com/office/powerpoint/2010/main" val="1545223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zh-CN" smtClean="0">
              <a:latin typeface="Times"/>
            </a:endParaRPr>
          </a:p>
        </p:txBody>
      </p:sp>
      <p:sp>
        <p:nvSpPr>
          <p:cNvPr id="399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宋体" pitchFamily="2" charset="-122"/>
              </a:defRPr>
            </a:lvl1pPr>
            <a:lvl2pPr marL="720725" indent="-276225" eaLnBrk="0" hangingPunct="0">
              <a:spcBef>
                <a:spcPct val="30000"/>
              </a:spcBef>
              <a:defRPr sz="1200">
                <a:solidFill>
                  <a:schemeClr val="tx1"/>
                </a:solidFill>
                <a:latin typeface="Calibri" pitchFamily="34" charset="0"/>
                <a:ea typeface="宋体" pitchFamily="2" charset="-122"/>
              </a:defRPr>
            </a:lvl2pPr>
            <a:lvl3pPr marL="1109663" indent="-220663" eaLnBrk="0" hangingPunct="0">
              <a:spcBef>
                <a:spcPct val="30000"/>
              </a:spcBef>
              <a:defRPr sz="1200">
                <a:solidFill>
                  <a:schemeClr val="tx1"/>
                </a:solidFill>
                <a:latin typeface="Calibri" pitchFamily="34" charset="0"/>
                <a:ea typeface="宋体" pitchFamily="2" charset="-122"/>
              </a:defRPr>
            </a:lvl3pPr>
            <a:lvl4pPr marL="1552575" indent="-220663" eaLnBrk="0" hangingPunct="0">
              <a:spcBef>
                <a:spcPct val="30000"/>
              </a:spcBef>
              <a:defRPr sz="1200">
                <a:solidFill>
                  <a:schemeClr val="tx1"/>
                </a:solidFill>
                <a:latin typeface="Calibri" pitchFamily="34" charset="0"/>
                <a:ea typeface="宋体" pitchFamily="2" charset="-122"/>
              </a:defRPr>
            </a:lvl4pPr>
            <a:lvl5pPr marL="1997075" indent="-220663" eaLnBrk="0" hangingPunct="0">
              <a:spcBef>
                <a:spcPct val="30000"/>
              </a:spcBef>
              <a:defRPr sz="1200">
                <a:solidFill>
                  <a:schemeClr val="tx1"/>
                </a:solidFill>
                <a:latin typeface="Calibri" pitchFamily="34" charset="0"/>
                <a:ea typeface="宋体" pitchFamily="2" charset="-122"/>
              </a:defRPr>
            </a:lvl5pPr>
            <a:lvl6pPr marL="2454275" indent="-220663" eaLnBrk="0" fontAlgn="base" hangingPunct="0">
              <a:spcBef>
                <a:spcPct val="30000"/>
              </a:spcBef>
              <a:spcAft>
                <a:spcPct val="0"/>
              </a:spcAft>
              <a:defRPr sz="1200">
                <a:solidFill>
                  <a:schemeClr val="tx1"/>
                </a:solidFill>
                <a:latin typeface="Calibri" pitchFamily="34" charset="0"/>
                <a:ea typeface="宋体" pitchFamily="2" charset="-122"/>
              </a:defRPr>
            </a:lvl6pPr>
            <a:lvl7pPr marL="2911475" indent="-220663" eaLnBrk="0" fontAlgn="base" hangingPunct="0">
              <a:spcBef>
                <a:spcPct val="30000"/>
              </a:spcBef>
              <a:spcAft>
                <a:spcPct val="0"/>
              </a:spcAft>
              <a:defRPr sz="1200">
                <a:solidFill>
                  <a:schemeClr val="tx1"/>
                </a:solidFill>
                <a:latin typeface="Calibri" pitchFamily="34" charset="0"/>
                <a:ea typeface="宋体" pitchFamily="2" charset="-122"/>
              </a:defRPr>
            </a:lvl7pPr>
            <a:lvl8pPr marL="3368675" indent="-220663" eaLnBrk="0" fontAlgn="base" hangingPunct="0">
              <a:spcBef>
                <a:spcPct val="30000"/>
              </a:spcBef>
              <a:spcAft>
                <a:spcPct val="0"/>
              </a:spcAft>
              <a:defRPr sz="1200">
                <a:solidFill>
                  <a:schemeClr val="tx1"/>
                </a:solidFill>
                <a:latin typeface="Calibri" pitchFamily="34" charset="0"/>
                <a:ea typeface="宋体" pitchFamily="2" charset="-122"/>
              </a:defRPr>
            </a:lvl8pPr>
            <a:lvl9pPr marL="3825875" indent="-220663" eaLnBrk="0" fontAlgn="base" hangingPunct="0">
              <a:spcBef>
                <a:spcPct val="30000"/>
              </a:spcBef>
              <a:spcAft>
                <a:spcPct val="0"/>
              </a:spcAft>
              <a:defRPr sz="1200">
                <a:solidFill>
                  <a:schemeClr val="tx1"/>
                </a:solidFill>
                <a:latin typeface="Calibri" pitchFamily="34" charset="0"/>
                <a:ea typeface="宋体" pitchFamily="2" charset="-122"/>
              </a:defRPr>
            </a:lvl9pPr>
          </a:lstStyle>
          <a:p>
            <a:pPr eaLnBrk="1" fontAlgn="base" hangingPunct="1">
              <a:spcBef>
                <a:spcPct val="0"/>
              </a:spcBef>
              <a:spcAft>
                <a:spcPct val="0"/>
              </a:spcAft>
            </a:pPr>
            <a:fld id="{7EF88673-2DBB-42E1-B670-88164B77E108}" type="slidenum">
              <a:rPr lang="en-US" altLang="zh-CN" sz="1100" smtClean="0">
                <a:latin typeface="Times"/>
                <a:ea typeface="MS PGothic" pitchFamily="34" charset="-128"/>
              </a:rPr>
              <a:pPr eaLnBrk="1" fontAlgn="base" hangingPunct="1">
                <a:spcBef>
                  <a:spcPct val="0"/>
                </a:spcBef>
                <a:spcAft>
                  <a:spcPct val="0"/>
                </a:spcAft>
              </a:pPr>
              <a:t>31</a:t>
            </a:fld>
            <a:endParaRPr lang="en-US" altLang="zh-CN" sz="1100" smtClean="0">
              <a:latin typeface="Times"/>
              <a:ea typeface="MS PGothic"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2023/6/24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2023/6/24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2023/6/24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2023/6/24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9" name="Rectangle 17"/>
          <p:cNvSpPr>
            <a:spLocks noChangeArrowheads="1"/>
          </p:cNvSpPr>
          <p:nvPr userDrawn="1"/>
        </p:nvSpPr>
        <p:spPr bwMode="auto">
          <a:xfrm>
            <a:off x="-2604" y="0"/>
            <a:ext cx="9144000" cy="692696"/>
          </a:xfrm>
          <a:prstGeom prst="rect">
            <a:avLst/>
          </a:prstGeom>
          <a:solidFill>
            <a:srgbClr val="3366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442" tIns="41221" rIns="82442" bIns="41221" anchor="ct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0" hangingPunct="0">
              <a:lnSpc>
                <a:spcPct val="90000"/>
              </a:lnSpc>
              <a:spcBef>
                <a:spcPct val="0"/>
              </a:spcBef>
              <a:buFontTx/>
              <a:buNone/>
            </a:pPr>
            <a:endParaRPr lang="en-US" altLang="zh-CN" sz="2400">
              <a:solidFill>
                <a:srgbClr val="000000"/>
              </a:solidFill>
              <a:latin typeface="Times"/>
            </a:endParaRPr>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504" y="28575"/>
            <a:ext cx="648000" cy="64194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grpSp>
        <p:nvGrpSpPr>
          <p:cNvPr id="8" name="组合 7">
            <a:extLst>
              <a:ext uri="{FF2B5EF4-FFF2-40B4-BE49-F238E27FC236}">
                <a16:creationId xmlns="" xmlns:a16="http://schemas.microsoft.com/office/drawing/2014/main" id="{AE352A3B-803E-6545-9483-27342D0A33A2}"/>
              </a:ext>
            </a:extLst>
          </p:cNvPr>
          <p:cNvGrpSpPr/>
          <p:nvPr userDrawn="1"/>
        </p:nvGrpSpPr>
        <p:grpSpPr>
          <a:xfrm>
            <a:off x="252330" y="258254"/>
            <a:ext cx="8636456" cy="506450"/>
            <a:chOff x="256024" y="186246"/>
            <a:chExt cx="8636456" cy="506450"/>
          </a:xfrm>
        </p:grpSpPr>
        <p:cxnSp>
          <p:nvCxnSpPr>
            <p:cNvPr id="9" name="直接连接符 7">
              <a:extLst>
                <a:ext uri="{FF2B5EF4-FFF2-40B4-BE49-F238E27FC236}">
                  <a16:creationId xmlns="" xmlns:a16="http://schemas.microsoft.com/office/drawing/2014/main" id="{B68D38C0-621C-E945-8CB9-31A94ED8B906}"/>
                </a:ext>
              </a:extLst>
            </p:cNvPr>
            <p:cNvCxnSpPr/>
            <p:nvPr/>
          </p:nvCxnSpPr>
          <p:spPr>
            <a:xfrm>
              <a:off x="827584" y="657790"/>
              <a:ext cx="8064896" cy="0"/>
            </a:xfrm>
            <a:prstGeom prst="line">
              <a:avLst/>
            </a:prstGeom>
            <a:noFill/>
            <a:ln w="63500" cap="flat" cmpd="sng" algn="ctr">
              <a:solidFill>
                <a:schemeClr val="accent6">
                  <a:lumMod val="75000"/>
                </a:schemeClr>
              </a:solidFill>
              <a:prstDash val="solid"/>
            </a:ln>
            <a:effectLst/>
          </p:spPr>
        </p:cxnSp>
        <p:grpSp>
          <p:nvGrpSpPr>
            <p:cNvPr id="10" name="组合 9">
              <a:extLst>
                <a:ext uri="{FF2B5EF4-FFF2-40B4-BE49-F238E27FC236}">
                  <a16:creationId xmlns="" xmlns:a16="http://schemas.microsoft.com/office/drawing/2014/main" id="{562F3D13-BFF5-E345-A13E-382E79F335D4}"/>
                </a:ext>
              </a:extLst>
            </p:cNvPr>
            <p:cNvGrpSpPr/>
            <p:nvPr/>
          </p:nvGrpSpPr>
          <p:grpSpPr>
            <a:xfrm>
              <a:off x="256024" y="186246"/>
              <a:ext cx="936104" cy="506450"/>
              <a:chOff x="256024" y="186246"/>
              <a:chExt cx="936104" cy="506450"/>
            </a:xfrm>
          </p:grpSpPr>
          <p:sp>
            <p:nvSpPr>
              <p:cNvPr id="11" name="五边形 10">
                <a:extLst>
                  <a:ext uri="{FF2B5EF4-FFF2-40B4-BE49-F238E27FC236}">
                    <a16:creationId xmlns="" xmlns:a16="http://schemas.microsoft.com/office/drawing/2014/main" id="{0D1DE625-4C53-AD42-895B-CF9AEF3D4A09}"/>
                  </a:ext>
                </a:extLst>
              </p:cNvPr>
              <p:cNvSpPr/>
              <p:nvPr/>
            </p:nvSpPr>
            <p:spPr>
              <a:xfrm>
                <a:off x="256024" y="186246"/>
                <a:ext cx="936104" cy="504056"/>
              </a:xfrm>
              <a:prstGeom prst="homePlate">
                <a:avLst/>
              </a:prstGeom>
              <a:solidFill>
                <a:schemeClr val="accent6">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pic>
            <p:nvPicPr>
              <p:cNvPr id="12" name="图片 11">
                <a:extLst>
                  <a:ext uri="{FF2B5EF4-FFF2-40B4-BE49-F238E27FC236}">
                    <a16:creationId xmlns="" xmlns:a16="http://schemas.microsoft.com/office/drawing/2014/main" id="{7EBB2789-88C2-BC4F-8AA6-41E34303F981}"/>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318772" y="188640"/>
                <a:ext cx="508812" cy="504056"/>
              </a:xfrm>
              <a:prstGeom prst="rect">
                <a:avLst/>
              </a:prstGeom>
            </p:spPr>
          </p:pic>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2023/6/24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2023/6/24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2023/6/24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2023/6/24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2023/6/24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2023/6/24</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kegg.jp/kegg/ko.html" TargetMode="Externa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hyperlink" Target="https://www.r-project.org/" TargetMode="Externa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posit.co/"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5.jpeg"/><Relationship Id="rId18" Type="http://schemas.microsoft.com/office/2007/relationships/hdphoto" Target="../media/hdphoto5.wdp"/><Relationship Id="rId26" Type="http://schemas.openxmlformats.org/officeDocument/2006/relationships/hyperlink" Target="https://www.ncbi.nlm.nih.gov/geo/summary/?type=tax" TargetMode="External"/><Relationship Id="rId3" Type="http://schemas.openxmlformats.org/officeDocument/2006/relationships/image" Target="../media/image28.png"/><Relationship Id="rId21" Type="http://schemas.openxmlformats.org/officeDocument/2006/relationships/image" Target="../media/image41.png"/><Relationship Id="rId7" Type="http://schemas.openxmlformats.org/officeDocument/2006/relationships/image" Target="../media/image31.png"/><Relationship Id="rId12" Type="http://schemas.microsoft.com/office/2007/relationships/hdphoto" Target="../media/hdphoto4.wdp"/><Relationship Id="rId17" Type="http://schemas.openxmlformats.org/officeDocument/2006/relationships/image" Target="../media/image39.png"/><Relationship Id="rId25" Type="http://schemas.microsoft.com/office/2007/relationships/hdphoto" Target="../media/hdphoto8.wdp"/><Relationship Id="rId2" Type="http://schemas.openxmlformats.org/officeDocument/2006/relationships/image" Target="../media/image27.png"/><Relationship Id="rId16" Type="http://schemas.openxmlformats.org/officeDocument/2006/relationships/image" Target="../media/image38.png"/><Relationship Id="rId20" Type="http://schemas.microsoft.com/office/2007/relationships/hdphoto" Target="../media/hdphoto6.wdp"/><Relationship Id="rId1" Type="http://schemas.openxmlformats.org/officeDocument/2006/relationships/slideLayout" Target="../slideLayouts/slideLayout2.xml"/><Relationship Id="rId6" Type="http://schemas.openxmlformats.org/officeDocument/2006/relationships/image" Target="../media/image30.jpeg"/><Relationship Id="rId11" Type="http://schemas.openxmlformats.org/officeDocument/2006/relationships/image" Target="../media/image34.png"/><Relationship Id="rId24" Type="http://schemas.openxmlformats.org/officeDocument/2006/relationships/image" Target="../media/image43.png"/><Relationship Id="rId5" Type="http://schemas.microsoft.com/office/2007/relationships/hdphoto" Target="../media/hdphoto2.wdp"/><Relationship Id="rId15" Type="http://schemas.openxmlformats.org/officeDocument/2006/relationships/image" Target="../media/image37.jpeg"/><Relationship Id="rId23" Type="http://schemas.openxmlformats.org/officeDocument/2006/relationships/image" Target="../media/image42.jpeg"/><Relationship Id="rId10" Type="http://schemas.openxmlformats.org/officeDocument/2006/relationships/image" Target="../media/image33.png"/><Relationship Id="rId19" Type="http://schemas.openxmlformats.org/officeDocument/2006/relationships/image" Target="../media/image40.png"/><Relationship Id="rId4" Type="http://schemas.openxmlformats.org/officeDocument/2006/relationships/image" Target="../media/image29.png"/><Relationship Id="rId9" Type="http://schemas.microsoft.com/office/2007/relationships/hdphoto" Target="../media/hdphoto3.wdp"/><Relationship Id="rId14" Type="http://schemas.openxmlformats.org/officeDocument/2006/relationships/image" Target="../media/image36.jpeg"/><Relationship Id="rId22" Type="http://schemas.microsoft.com/office/2007/relationships/hdphoto" Target="../media/hdphoto7.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ww.ncbi.nlm.nih.gov/taxonomy/" TargetMode="External"/><Relationship Id="rId2" Type="http://schemas.openxmlformats.org/officeDocument/2006/relationships/image" Target="../media/image1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7"/>
          <p:cNvSpPr>
            <a:spLocks noChangeArrowheads="1"/>
          </p:cNvSpPr>
          <p:nvPr/>
        </p:nvSpPr>
        <p:spPr bwMode="auto">
          <a:xfrm>
            <a:off x="0" y="3559175"/>
            <a:ext cx="9144000" cy="3298825"/>
          </a:xfrm>
          <a:prstGeom prst="rect">
            <a:avLst/>
          </a:prstGeom>
          <a:solidFill>
            <a:srgbClr val="3366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442" tIns="41221" rIns="82442" bIns="41221" anchor="ct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0" hangingPunct="0">
              <a:lnSpc>
                <a:spcPct val="90000"/>
              </a:lnSpc>
              <a:spcBef>
                <a:spcPct val="0"/>
              </a:spcBef>
              <a:buFontTx/>
              <a:buNone/>
            </a:pPr>
            <a:endParaRPr lang="en-US" altLang="zh-CN" sz="2400">
              <a:solidFill>
                <a:srgbClr val="000000"/>
              </a:solidFill>
              <a:latin typeface="Times"/>
            </a:endParaRPr>
          </a:p>
        </p:txBody>
      </p:sp>
      <p:sp>
        <p:nvSpPr>
          <p:cNvPr id="5" name="Rectangle 19"/>
          <p:cNvSpPr>
            <a:spLocks noChangeArrowheads="1"/>
          </p:cNvSpPr>
          <p:nvPr/>
        </p:nvSpPr>
        <p:spPr bwMode="auto">
          <a:xfrm>
            <a:off x="0" y="6604000"/>
            <a:ext cx="9144000" cy="2540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442" tIns="41221" rIns="82442" bIns="41221" anchor="ct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0" hangingPunct="0">
              <a:spcBef>
                <a:spcPct val="0"/>
              </a:spcBef>
              <a:buFontTx/>
              <a:buNone/>
            </a:pPr>
            <a:endParaRPr lang="en-US" altLang="zh-CN" sz="2400">
              <a:solidFill>
                <a:srgbClr val="FF6600"/>
              </a:solidFill>
              <a:latin typeface="Times"/>
              <a:ea typeface="MS PGothic" pitchFamily="34" charset="-128"/>
            </a:endParaRPr>
          </a:p>
        </p:txBody>
      </p:sp>
      <p:sp>
        <p:nvSpPr>
          <p:cNvPr id="6" name="Text Box 18"/>
          <p:cNvSpPr txBox="1">
            <a:spLocks noChangeArrowheads="1"/>
          </p:cNvSpPr>
          <p:nvPr/>
        </p:nvSpPr>
        <p:spPr bwMode="auto">
          <a:xfrm>
            <a:off x="704850" y="1916832"/>
            <a:ext cx="7727950" cy="1314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442" tIns="41221" rIns="82442" bIns="41221">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0" hangingPunct="0">
              <a:spcBef>
                <a:spcPct val="0"/>
              </a:spcBef>
              <a:buFontTx/>
              <a:buNone/>
            </a:pPr>
            <a:r>
              <a:rPr lang="zh-CN" altLang="en-US" sz="4000" b="1" dirty="0">
                <a:solidFill>
                  <a:srgbClr val="C00000"/>
                </a:solidFill>
                <a:latin typeface="华文新魏" panose="02010800040101010101" pitchFamily="2" charset="-122"/>
                <a:ea typeface="华文新魏" panose="02010800040101010101" pitchFamily="2" charset="-122"/>
              </a:rPr>
              <a:t>基于</a:t>
            </a:r>
            <a:r>
              <a:rPr lang="zh-CN" altLang="en-US" sz="4000" b="1" dirty="0" smtClean="0">
                <a:solidFill>
                  <a:srgbClr val="C00000"/>
                </a:solidFill>
                <a:latin typeface="华文新魏" panose="02010800040101010101" pitchFamily="2" charset="-122"/>
                <a:ea typeface="华文新魏" panose="02010800040101010101" pitchFamily="2" charset="-122"/>
              </a:rPr>
              <a:t>人工智能方法的基因树和</a:t>
            </a:r>
            <a:r>
              <a:rPr lang="zh-CN" altLang="en-US" sz="4000" b="1" dirty="0">
                <a:solidFill>
                  <a:srgbClr val="C00000"/>
                </a:solidFill>
                <a:latin typeface="华文新魏" panose="02010800040101010101" pitchFamily="2" charset="-122"/>
                <a:ea typeface="华文新魏" panose="02010800040101010101" pitchFamily="2" charset="-122"/>
              </a:rPr>
              <a:t>蛋白</a:t>
            </a:r>
            <a:r>
              <a:rPr lang="zh-CN" altLang="en-US" sz="4000" b="1" dirty="0" smtClean="0">
                <a:solidFill>
                  <a:srgbClr val="C00000"/>
                </a:solidFill>
                <a:latin typeface="华文新魏" panose="02010800040101010101" pitchFamily="2" charset="-122"/>
                <a:ea typeface="华文新魏" panose="02010800040101010101" pitchFamily="2" charset="-122"/>
              </a:rPr>
              <a:t>树系统</a:t>
            </a:r>
            <a:r>
              <a:rPr lang="zh-CN" altLang="en-US" sz="4000" b="1" dirty="0">
                <a:solidFill>
                  <a:srgbClr val="C00000"/>
                </a:solidFill>
                <a:latin typeface="华文新魏" panose="02010800040101010101" pitchFamily="2" charset="-122"/>
                <a:ea typeface="华文新魏" panose="02010800040101010101" pitchFamily="2" charset="-122"/>
              </a:rPr>
              <a:t>比较</a:t>
            </a:r>
            <a:r>
              <a:rPr lang="zh-CN" altLang="en-US" sz="4000" b="1" dirty="0" smtClean="0">
                <a:solidFill>
                  <a:srgbClr val="C00000"/>
                </a:solidFill>
                <a:latin typeface="华文新魏" panose="02010800040101010101" pitchFamily="2" charset="-122"/>
                <a:ea typeface="华文新魏" panose="02010800040101010101" pitchFamily="2" charset="-122"/>
              </a:rPr>
              <a:t>研究</a:t>
            </a:r>
            <a:endParaRPr lang="en-US" altLang="zh-CN" sz="4000" b="1" dirty="0" smtClean="0">
              <a:solidFill>
                <a:srgbClr val="C00000"/>
              </a:solidFill>
              <a:latin typeface="华文新魏" panose="02010800040101010101" pitchFamily="2" charset="-122"/>
              <a:ea typeface="华文新魏" panose="02010800040101010101" pitchFamily="2" charset="-122"/>
            </a:endParaRPr>
          </a:p>
        </p:txBody>
      </p:sp>
      <p:grpSp>
        <p:nvGrpSpPr>
          <p:cNvPr id="3" name="组合 2"/>
          <p:cNvGrpSpPr/>
          <p:nvPr/>
        </p:nvGrpSpPr>
        <p:grpSpPr>
          <a:xfrm>
            <a:off x="3349253" y="404664"/>
            <a:ext cx="2437358" cy="1152000"/>
            <a:chOff x="2699792" y="567080"/>
            <a:chExt cx="2437358" cy="1152000"/>
          </a:xfrm>
        </p:grpSpPr>
        <p:pic>
          <p:nvPicPr>
            <p:cNvPr id="10" name="Picture 2" descr="http://www.cqnu.edu.cn/_mediafile/csd/2014/11/04/2i6x54kau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9388" y="568142"/>
              <a:ext cx="1147762"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9792" y="567080"/>
              <a:ext cx="1152000" cy="1152000"/>
            </a:xfrm>
            <a:prstGeom prst="rect">
              <a:avLst/>
            </a:prstGeom>
          </p:spPr>
        </p:pic>
      </p:grpSp>
      <p:graphicFrame>
        <p:nvGraphicFramePr>
          <p:cNvPr id="8" name="表格 7"/>
          <p:cNvGraphicFramePr>
            <a:graphicFrameLocks noGrp="1"/>
          </p:cNvGraphicFramePr>
          <p:nvPr>
            <p:extLst>
              <p:ext uri="{D42A27DB-BD31-4B8C-83A1-F6EECF244321}">
                <p14:modId xmlns:p14="http://schemas.microsoft.com/office/powerpoint/2010/main" val="1558994756"/>
              </p:ext>
            </p:extLst>
          </p:nvPr>
        </p:nvGraphicFramePr>
        <p:xfrm>
          <a:off x="1485268" y="3963150"/>
          <a:ext cx="6164026" cy="2490066"/>
        </p:xfrm>
        <a:graphic>
          <a:graphicData uri="http://schemas.openxmlformats.org/drawingml/2006/table">
            <a:tbl>
              <a:tblPr firstRow="1" bandRow="1">
                <a:tableStyleId>{2D5ABB26-0587-4C30-8999-92F81FD0307C}</a:tableStyleId>
              </a:tblPr>
              <a:tblGrid>
                <a:gridCol w="1853815"/>
                <a:gridCol w="4310211"/>
              </a:tblGrid>
              <a:tr h="671541">
                <a:tc>
                  <a:txBody>
                    <a:bodyPr/>
                    <a:lstStyle/>
                    <a:p>
                      <a:r>
                        <a:rPr lang="zh-CN" altLang="en-US" sz="2900" b="0" kern="2800" spc="40" baseline="0" dirty="0" smtClean="0">
                          <a:solidFill>
                            <a:schemeClr val="bg1"/>
                          </a:solidFill>
                        </a:rPr>
                        <a:t>汇  报  人</a:t>
                      </a:r>
                      <a:r>
                        <a:rPr lang="zh-CN" altLang="en-US" sz="2900" b="0" dirty="0" smtClean="0">
                          <a:solidFill>
                            <a:schemeClr val="bg1"/>
                          </a:solidFill>
                        </a:rPr>
                        <a:t>：</a:t>
                      </a:r>
                      <a:endParaRPr lang="zh-CN" altLang="en-US" sz="2900" b="0" dirty="0">
                        <a:solidFill>
                          <a:schemeClr val="bg1"/>
                        </a:solidFill>
                      </a:endParaRPr>
                    </a:p>
                  </a:txBody>
                  <a:tcPr/>
                </a:tc>
                <a:tc>
                  <a:txBody>
                    <a:bodyPr/>
                    <a:lstStyle/>
                    <a:p>
                      <a:r>
                        <a:rPr lang="zh-CN" altLang="en-US" sz="2900" b="0" dirty="0" smtClean="0">
                          <a:solidFill>
                            <a:schemeClr val="bg1"/>
                          </a:solidFill>
                        </a:rPr>
                        <a:t>张茹涵、谭振宇、龚诗媛</a:t>
                      </a:r>
                    </a:p>
                  </a:txBody>
                  <a:tcPr/>
                </a:tc>
              </a:tr>
              <a:tr h="671541">
                <a:tc>
                  <a:txBody>
                    <a:bodyPr/>
                    <a:lstStyle/>
                    <a:p>
                      <a:r>
                        <a:rPr lang="zh-CN" altLang="en-US" sz="2900" b="0" dirty="0" smtClean="0">
                          <a:solidFill>
                            <a:schemeClr val="bg1"/>
                          </a:solidFill>
                        </a:rPr>
                        <a:t>指导教师：</a:t>
                      </a:r>
                      <a:endParaRPr lang="zh-CN" altLang="en-US" sz="2900" b="0" dirty="0">
                        <a:solidFill>
                          <a:schemeClr val="bg1"/>
                        </a:solidFill>
                      </a:endParaRPr>
                    </a:p>
                  </a:txBody>
                  <a:tcPr/>
                </a:tc>
                <a:tc>
                  <a:txBody>
                    <a:bodyPr/>
                    <a:lstStyle/>
                    <a:p>
                      <a:r>
                        <a:rPr lang="zh-CN" altLang="en-US" sz="2900" b="0" dirty="0" smtClean="0">
                          <a:solidFill>
                            <a:schemeClr val="bg1"/>
                          </a:solidFill>
                        </a:rPr>
                        <a:t>李勃</a:t>
                      </a:r>
                      <a:endParaRPr lang="zh-CN" altLang="en-US" sz="2900" b="0" dirty="0">
                        <a:solidFill>
                          <a:schemeClr val="bg1"/>
                        </a:solidFill>
                      </a:endParaRPr>
                    </a:p>
                  </a:txBody>
                  <a:tcPr/>
                </a:tc>
              </a:tr>
              <a:tr h="475443">
                <a:tc gridSpan="2">
                  <a:txBody>
                    <a:bodyPr/>
                    <a:lstStyle/>
                    <a:p>
                      <a:pPr algn="ctr"/>
                      <a:r>
                        <a:rPr lang="zh-CN" altLang="en-US" sz="2400" b="0" dirty="0" smtClean="0">
                          <a:solidFill>
                            <a:schemeClr val="bg1"/>
                          </a:solidFill>
                        </a:rPr>
                        <a:t>重庆市第十八中学</a:t>
                      </a:r>
                      <a:endParaRPr lang="zh-CN" altLang="en-US" sz="2400" b="0" dirty="0">
                        <a:solidFill>
                          <a:schemeClr val="bg1"/>
                        </a:solidFill>
                      </a:endParaRPr>
                    </a:p>
                  </a:txBody>
                  <a:tcPr/>
                </a:tc>
                <a:tc hMerge="1">
                  <a:txBody>
                    <a:bodyPr/>
                    <a:lstStyle/>
                    <a:p>
                      <a:endParaRPr lang="zh-CN" altLang="en-US" dirty="0"/>
                    </a:p>
                  </a:txBody>
                  <a:tcPr/>
                </a:tc>
              </a:tr>
              <a:tr h="671541">
                <a:tc gridSpan="2">
                  <a:txBody>
                    <a:bodyPr/>
                    <a:lstStyle/>
                    <a:p>
                      <a:pPr algn="ctr"/>
                      <a:r>
                        <a:rPr lang="en-US" altLang="zh-CN" sz="2400" b="0" dirty="0" smtClean="0">
                          <a:solidFill>
                            <a:schemeClr val="bg1"/>
                          </a:solidFill>
                        </a:rPr>
                        <a:t>2023</a:t>
                      </a:r>
                      <a:r>
                        <a:rPr lang="zh-CN" altLang="en-US" sz="2400" b="0" dirty="0" smtClean="0">
                          <a:solidFill>
                            <a:schemeClr val="bg1"/>
                          </a:solidFill>
                        </a:rPr>
                        <a:t>年</a:t>
                      </a:r>
                      <a:r>
                        <a:rPr lang="en-US" altLang="zh-CN" sz="2400" b="0" dirty="0" smtClean="0">
                          <a:solidFill>
                            <a:schemeClr val="bg1"/>
                          </a:solidFill>
                        </a:rPr>
                        <a:t>6</a:t>
                      </a:r>
                      <a:r>
                        <a:rPr lang="zh-CN" altLang="en-US" sz="2400" b="0" dirty="0" smtClean="0">
                          <a:solidFill>
                            <a:schemeClr val="bg1"/>
                          </a:solidFill>
                        </a:rPr>
                        <a:t>月</a:t>
                      </a:r>
                      <a:r>
                        <a:rPr lang="en-US" altLang="zh-CN" sz="2400" b="0" dirty="0" smtClean="0">
                          <a:solidFill>
                            <a:schemeClr val="bg1"/>
                          </a:solidFill>
                        </a:rPr>
                        <a:t>25</a:t>
                      </a:r>
                      <a:r>
                        <a:rPr lang="zh-CN" altLang="en-US" sz="2400" b="0" dirty="0" smtClean="0">
                          <a:solidFill>
                            <a:schemeClr val="bg1"/>
                          </a:solidFill>
                        </a:rPr>
                        <a:t>日，重庆师范大学</a:t>
                      </a:r>
                      <a:endParaRPr lang="zh-CN" altLang="en-US" sz="2400" b="0" dirty="0">
                        <a:solidFill>
                          <a:schemeClr val="bg1"/>
                        </a:solidFill>
                      </a:endParaRPr>
                    </a:p>
                  </a:txBody>
                  <a:tcPr/>
                </a:tc>
                <a:tc hMerge="1">
                  <a:txBody>
                    <a:bodyPr/>
                    <a:lstStyle/>
                    <a:p>
                      <a:endParaRPr lang="zh-CN" altLang="en-US" dirty="0"/>
                    </a:p>
                  </a:txBody>
                  <a:tcPr/>
                </a:tc>
              </a:tr>
            </a:tbl>
          </a:graphicData>
        </a:graphic>
      </p:graphicFrame>
    </p:spTree>
    <p:extLst>
      <p:ext uri="{BB962C8B-B14F-4D97-AF65-F5344CB8AC3E}">
        <p14:creationId xmlns:p14="http://schemas.microsoft.com/office/powerpoint/2010/main" val="2896416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1520" y="270173"/>
            <a:ext cx="3340851" cy="400110"/>
          </a:xfrm>
          <a:prstGeom prst="rect">
            <a:avLst/>
          </a:prstGeom>
          <a:noFill/>
        </p:spPr>
        <p:txBody>
          <a:bodyPr wrap="none" rtlCol="0">
            <a:spAutoFit/>
          </a:bodyPr>
          <a:lstStyle/>
          <a:p>
            <a:r>
              <a:rPr lang="en-US" altLang="zh-CN" sz="2000" b="1" dirty="0" smtClean="0">
                <a:solidFill>
                  <a:srgbClr val="0000FF"/>
                </a:solidFill>
              </a:rPr>
              <a:t>2</a:t>
            </a:r>
            <a:r>
              <a:rPr lang="zh-CN" altLang="en-US" sz="2000" b="1" dirty="0" smtClean="0">
                <a:solidFill>
                  <a:srgbClr val="0000FF"/>
                </a:solidFill>
              </a:rPr>
              <a:t>）</a:t>
            </a:r>
            <a:r>
              <a:rPr lang="en-US" altLang="zh-CN" sz="2000" b="1" dirty="0" smtClean="0">
                <a:solidFill>
                  <a:srgbClr val="0000FF"/>
                </a:solidFill>
              </a:rPr>
              <a:t>KEGG</a:t>
            </a:r>
            <a:r>
              <a:rPr lang="zh-CN" altLang="en-US" sz="2000" b="1" dirty="0">
                <a:solidFill>
                  <a:srgbClr val="0000FF"/>
                </a:solidFill>
              </a:rPr>
              <a:t> </a:t>
            </a:r>
            <a:r>
              <a:rPr lang="en-US" altLang="zh-CN" sz="2000" b="1" dirty="0" smtClean="0">
                <a:solidFill>
                  <a:srgbClr val="0000FF"/>
                </a:solidFill>
              </a:rPr>
              <a:t>ORTHOLOGY</a:t>
            </a:r>
            <a:r>
              <a:rPr lang="zh-CN" altLang="en-US" sz="2000" b="1" dirty="0" smtClean="0">
                <a:solidFill>
                  <a:srgbClr val="0000FF"/>
                </a:solidFill>
              </a:rPr>
              <a:t>数据库</a:t>
            </a:r>
            <a:endParaRPr lang="zh-CN" altLang="en-US" sz="2000" b="1" dirty="0">
              <a:solidFill>
                <a:srgbClr val="0000FF"/>
              </a:solidFill>
            </a:endParaRPr>
          </a:p>
        </p:txBody>
      </p:sp>
      <p:sp>
        <p:nvSpPr>
          <p:cNvPr id="4" name="TextBox 3"/>
          <p:cNvSpPr txBox="1"/>
          <p:nvPr/>
        </p:nvSpPr>
        <p:spPr>
          <a:xfrm>
            <a:off x="1118993" y="6318845"/>
            <a:ext cx="6907661" cy="369332"/>
          </a:xfrm>
          <a:prstGeom prst="rect">
            <a:avLst/>
          </a:prstGeom>
          <a:noFill/>
        </p:spPr>
        <p:txBody>
          <a:bodyPr wrap="none" rtlCol="0">
            <a:spAutoFit/>
          </a:bodyPr>
          <a:lstStyle/>
          <a:p>
            <a:pPr algn="ctr"/>
            <a:r>
              <a:rPr lang="en-US" altLang="zh-CN" dirty="0" smtClean="0">
                <a:solidFill>
                  <a:srgbClr val="0000FF"/>
                </a:solidFill>
                <a:latin typeface="Times New Roman" panose="02020603050405020304" pitchFamily="18" charset="0"/>
                <a:cs typeface="Times New Roman" panose="02020603050405020304" pitchFamily="18" charset="0"/>
              </a:rPr>
              <a:t>KEGG ORTHOLOGY</a:t>
            </a:r>
            <a:r>
              <a:rPr lang="zh-CN" altLang="en-US" dirty="0" smtClean="0">
                <a:solidFill>
                  <a:srgbClr val="0000FF"/>
                </a:solidFill>
                <a:latin typeface="Times New Roman" panose="02020603050405020304" pitchFamily="18" charset="0"/>
                <a:cs typeface="Times New Roman" panose="02020603050405020304" pitchFamily="18" charset="0"/>
              </a:rPr>
              <a:t>主页界面</a:t>
            </a:r>
            <a:r>
              <a:rPr lang="zh-CN" altLang="en-US"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hlinkClick r:id="rId2"/>
              </a:rPr>
              <a:t>https://www.kegg.jp/kegg/ko.html</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7169" name="Picture 1" descr="C:\Users\Administrator\AppData\Roaming\Tencent\Users\39963911\QQ\WinTemp\RichOle\R}TD35R(K)8_EGQ}4K})VP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299" y="730458"/>
            <a:ext cx="8640000" cy="3140116"/>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C:\Users\Administrator\AppData\Roaming\Tencent\Users\39963911\QQ\WinTemp\RichOle\`P[$W5AFY{0@T@434R1GMVU.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3755132"/>
            <a:ext cx="8640000" cy="2497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6432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1520" y="270173"/>
            <a:ext cx="3555782" cy="400110"/>
          </a:xfrm>
          <a:prstGeom prst="rect">
            <a:avLst/>
          </a:prstGeom>
          <a:noFill/>
        </p:spPr>
        <p:txBody>
          <a:bodyPr wrap="none" rtlCol="0">
            <a:spAutoFit/>
          </a:bodyPr>
          <a:lstStyle/>
          <a:p>
            <a:r>
              <a:rPr lang="en-US" altLang="zh-CN" sz="2000" b="1" dirty="0" smtClean="0">
                <a:solidFill>
                  <a:srgbClr val="0000FF"/>
                </a:solidFill>
              </a:rPr>
              <a:t>3</a:t>
            </a:r>
            <a:r>
              <a:rPr lang="zh-CN" altLang="en-US" sz="2000" b="1" dirty="0" smtClean="0">
                <a:solidFill>
                  <a:srgbClr val="0000FF"/>
                </a:solidFill>
              </a:rPr>
              <a:t>）</a:t>
            </a:r>
            <a:r>
              <a:rPr lang="en-US" altLang="zh-CN" sz="2000" b="1" dirty="0" smtClean="0">
                <a:solidFill>
                  <a:srgbClr val="0000FF"/>
                </a:solidFill>
              </a:rPr>
              <a:t>R</a:t>
            </a:r>
            <a:r>
              <a:rPr lang="zh-CN" altLang="en-US" sz="2000" b="1" dirty="0" smtClean="0">
                <a:solidFill>
                  <a:srgbClr val="0000FF"/>
                </a:solidFill>
              </a:rPr>
              <a:t>编程语言及相关的程序包</a:t>
            </a:r>
            <a:endParaRPr lang="zh-CN" altLang="en-US" sz="2000" b="1" dirty="0">
              <a:solidFill>
                <a:srgbClr val="0000FF"/>
              </a:solidFill>
            </a:endParaRPr>
          </a:p>
        </p:txBody>
      </p:sp>
      <p:sp>
        <p:nvSpPr>
          <p:cNvPr id="5" name="TextBox 4"/>
          <p:cNvSpPr txBox="1"/>
          <p:nvPr/>
        </p:nvSpPr>
        <p:spPr>
          <a:xfrm>
            <a:off x="251520" y="3388930"/>
            <a:ext cx="3780907" cy="400110"/>
          </a:xfrm>
          <a:prstGeom prst="rect">
            <a:avLst/>
          </a:prstGeom>
          <a:noFill/>
        </p:spPr>
        <p:txBody>
          <a:bodyPr wrap="none" rtlCol="0">
            <a:spAutoFit/>
          </a:bodyPr>
          <a:lstStyle/>
          <a:p>
            <a:r>
              <a:rPr lang="en-US" altLang="zh-CN" sz="2000" b="1" dirty="0" smtClean="0">
                <a:solidFill>
                  <a:srgbClr val="0000FF"/>
                </a:solidFill>
              </a:rPr>
              <a:t>4</a:t>
            </a:r>
            <a:r>
              <a:rPr lang="zh-CN" altLang="en-US" sz="2000" b="1" dirty="0" smtClean="0">
                <a:solidFill>
                  <a:srgbClr val="0000FF"/>
                </a:solidFill>
              </a:rPr>
              <a:t>）集成开发环境：</a:t>
            </a:r>
            <a:r>
              <a:rPr lang="en-US" altLang="zh-CN" sz="2000" b="1" dirty="0" smtClean="0">
                <a:solidFill>
                  <a:srgbClr val="0000FF"/>
                </a:solidFill>
              </a:rPr>
              <a:t> </a:t>
            </a:r>
            <a:r>
              <a:rPr lang="en-US" altLang="zh-CN" sz="2000" b="1" dirty="0" err="1" smtClean="0">
                <a:solidFill>
                  <a:srgbClr val="0000FF"/>
                </a:solidFill>
              </a:rPr>
              <a:t>RStudio</a:t>
            </a:r>
            <a:r>
              <a:rPr lang="zh-CN" altLang="en-US" sz="2000" b="1" dirty="0" smtClean="0">
                <a:solidFill>
                  <a:srgbClr val="0000FF"/>
                </a:solidFill>
              </a:rPr>
              <a:t>软件</a:t>
            </a:r>
            <a:endParaRPr lang="zh-CN" altLang="en-US" sz="2000" b="1" dirty="0">
              <a:solidFill>
                <a:srgbClr val="0000FF"/>
              </a:solidFill>
            </a:endParaRPr>
          </a:p>
        </p:txBody>
      </p:sp>
      <p:sp>
        <p:nvSpPr>
          <p:cNvPr id="7" name="TextBox 6"/>
          <p:cNvSpPr txBox="1"/>
          <p:nvPr/>
        </p:nvSpPr>
        <p:spPr>
          <a:xfrm>
            <a:off x="2232337" y="2790686"/>
            <a:ext cx="4642873" cy="369332"/>
          </a:xfrm>
          <a:prstGeom prst="rect">
            <a:avLst/>
          </a:prstGeom>
          <a:noFill/>
        </p:spPr>
        <p:txBody>
          <a:bodyPr wrap="none" rtlCol="0">
            <a:spAutoFit/>
          </a:bodyPr>
          <a:lstStyle/>
          <a:p>
            <a:pPr algn="ctr"/>
            <a:r>
              <a:rPr lang="en-US" altLang="zh-CN" dirty="0" smtClean="0">
                <a:solidFill>
                  <a:srgbClr val="0000FF"/>
                </a:solidFill>
                <a:latin typeface="Times New Roman" panose="02020603050405020304" pitchFamily="18" charset="0"/>
                <a:cs typeface="Times New Roman" panose="02020603050405020304" pitchFamily="18" charset="0"/>
              </a:rPr>
              <a:t>R</a:t>
            </a:r>
            <a:r>
              <a:rPr lang="zh-CN" altLang="en-US" dirty="0" smtClean="0">
                <a:solidFill>
                  <a:srgbClr val="0000FF"/>
                </a:solidFill>
                <a:latin typeface="Times New Roman" panose="02020603050405020304" pitchFamily="18" charset="0"/>
                <a:cs typeface="Times New Roman" panose="02020603050405020304" pitchFamily="18" charset="0"/>
              </a:rPr>
              <a:t>语言主页界面</a:t>
            </a:r>
            <a:r>
              <a:rPr lang="zh-CN" altLang="en-US"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hlinkClick r:id="rId2"/>
              </a:rPr>
              <a:t>https://www.r-project.org/</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8196" name="Picture 4" descr="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25741" y="3438525"/>
            <a:ext cx="1801795" cy="63243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49077" y="6198185"/>
            <a:ext cx="3158827" cy="369332"/>
          </a:xfrm>
          <a:prstGeom prst="rect">
            <a:avLst/>
          </a:prstGeom>
          <a:noFill/>
        </p:spPr>
        <p:txBody>
          <a:bodyPr wrap="square" rtlCol="0">
            <a:spAutoFit/>
          </a:bodyPr>
          <a:lstStyle/>
          <a:p>
            <a:pPr algn="ctr"/>
            <a:r>
              <a:rPr lang="en-US" altLang="zh-CN" dirty="0" err="1" smtClean="0">
                <a:solidFill>
                  <a:srgbClr val="0000FF"/>
                </a:solidFill>
                <a:latin typeface="Times New Roman" panose="02020603050405020304" pitchFamily="18" charset="0"/>
                <a:cs typeface="Times New Roman" panose="02020603050405020304" pitchFamily="18" charset="0"/>
              </a:rPr>
              <a:t>RStudio</a:t>
            </a:r>
            <a:r>
              <a:rPr lang="zh-CN" altLang="en-US" dirty="0" smtClean="0">
                <a:solidFill>
                  <a:srgbClr val="0000FF"/>
                </a:solidFill>
                <a:latin typeface="Times New Roman" panose="02020603050405020304" pitchFamily="18" charset="0"/>
                <a:cs typeface="Times New Roman" panose="02020603050405020304" pitchFamily="18" charset="0"/>
              </a:rPr>
              <a:t>主页</a:t>
            </a:r>
            <a:r>
              <a:rPr lang="zh-CN" altLang="en-US"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hlinkClick r:id="rId4"/>
              </a:rPr>
              <a:t>https://posit.co/</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1025" name="Picture 1" descr="C:\Users\Administrator\AppData\Roaming\Tencent\Users\39963911\QQ\WinTemp\RichOle\U5(7PZTKQXI_91M$0MP53BI.png"/>
          <p:cNvPicPr>
            <a:picLocks noChangeAspect="1" noChangeArrowheads="1"/>
          </p:cNvPicPr>
          <p:nvPr/>
        </p:nvPicPr>
        <p:blipFill rotWithShape="1">
          <a:blip r:embed="rId5">
            <a:extLst>
              <a:ext uri="{28A0092B-C50C-407E-A947-70E740481C1C}">
                <a14:useLocalDpi xmlns:a14="http://schemas.microsoft.com/office/drawing/2010/main" val="0"/>
              </a:ext>
            </a:extLst>
          </a:blip>
          <a:srcRect b="15053"/>
          <a:stretch/>
        </p:blipFill>
        <p:spPr bwMode="auto">
          <a:xfrm>
            <a:off x="937692" y="704377"/>
            <a:ext cx="7272000" cy="198016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Administrator\AppData\Roaming\Tencent\Users\39963911\QQ\WinTemp\RichOle\ED8MKFY1D(5RZXJ916SQ_65.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61653" y="3889200"/>
            <a:ext cx="4382963" cy="228762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siue.edu/~jpailde/rstudio-windows.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470004" y="4127873"/>
            <a:ext cx="2880000" cy="2397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32523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descr="C:\Users\Administrator\AppData\Roaming\Tencent\Users\39963911\QQ\WinTemp\RichOle\G2C@38RXPPTUBL`~C(F]7_R.png"/>
          <p:cNvPicPr>
            <a:picLocks noChangeAspect="1" noChangeArrowheads="1"/>
          </p:cNvPicPr>
          <p:nvPr/>
        </p:nvPicPr>
        <p:blipFill rotWithShape="1">
          <a:blip r:embed="rId2">
            <a:extLst>
              <a:ext uri="{28A0092B-C50C-407E-A947-70E740481C1C}">
                <a14:useLocalDpi xmlns:a14="http://schemas.microsoft.com/office/drawing/2010/main" val="0"/>
              </a:ext>
            </a:extLst>
          </a:blip>
          <a:srcRect l="790"/>
          <a:stretch/>
        </p:blipFill>
        <p:spPr bwMode="auto">
          <a:xfrm>
            <a:off x="361949" y="836712"/>
            <a:ext cx="8406717" cy="53012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51520" y="292586"/>
            <a:ext cx="4321119" cy="400110"/>
          </a:xfrm>
          <a:prstGeom prst="rect">
            <a:avLst/>
          </a:prstGeom>
          <a:noFill/>
        </p:spPr>
        <p:txBody>
          <a:bodyPr wrap="none" rtlCol="0">
            <a:spAutoFit/>
          </a:bodyPr>
          <a:lstStyle/>
          <a:p>
            <a:r>
              <a:rPr lang="en-US" altLang="zh-CN" sz="2000" b="1" dirty="0" smtClean="0">
                <a:solidFill>
                  <a:srgbClr val="0000FF"/>
                </a:solidFill>
              </a:rPr>
              <a:t>5</a:t>
            </a:r>
            <a:r>
              <a:rPr lang="zh-CN" altLang="en-US" sz="2000" b="1" dirty="0" smtClean="0">
                <a:solidFill>
                  <a:srgbClr val="0000FF"/>
                </a:solidFill>
              </a:rPr>
              <a:t>）在线基因富集分析软件</a:t>
            </a:r>
            <a:r>
              <a:rPr lang="en-US" altLang="zh-CN" sz="2000" b="1" dirty="0" err="1" smtClean="0">
                <a:solidFill>
                  <a:srgbClr val="0000FF"/>
                </a:solidFill>
              </a:rPr>
              <a:t>Metascape</a:t>
            </a:r>
            <a:endParaRPr lang="zh-CN" altLang="en-US" sz="2000" b="1" dirty="0">
              <a:solidFill>
                <a:srgbClr val="0000FF"/>
              </a:solidFill>
            </a:endParaRPr>
          </a:p>
        </p:txBody>
      </p:sp>
      <p:sp>
        <p:nvSpPr>
          <p:cNvPr id="4" name="TextBox 3"/>
          <p:cNvSpPr txBox="1"/>
          <p:nvPr/>
        </p:nvSpPr>
        <p:spPr>
          <a:xfrm>
            <a:off x="2251191" y="6228020"/>
            <a:ext cx="4643258" cy="369332"/>
          </a:xfrm>
          <a:prstGeom prst="rect">
            <a:avLst/>
          </a:prstGeom>
          <a:noFill/>
        </p:spPr>
        <p:txBody>
          <a:bodyPr wrap="none" rtlCol="0">
            <a:spAutoFit/>
          </a:bodyPr>
          <a:lstStyle/>
          <a:p>
            <a:pPr algn="ctr"/>
            <a:r>
              <a:rPr lang="en-US" altLang="zh-CN" dirty="0" err="1" smtClean="0">
                <a:solidFill>
                  <a:srgbClr val="0000FF"/>
                </a:solidFill>
                <a:latin typeface="Times New Roman" panose="02020603050405020304" pitchFamily="18" charset="0"/>
                <a:cs typeface="Times New Roman" panose="02020603050405020304" pitchFamily="18" charset="0"/>
              </a:rPr>
              <a:t>Metascape</a:t>
            </a:r>
            <a:r>
              <a:rPr lang="zh-CN" altLang="en-US" dirty="0" smtClean="0">
                <a:solidFill>
                  <a:srgbClr val="0000FF"/>
                </a:solidFill>
                <a:latin typeface="Times New Roman" panose="02020603050405020304" pitchFamily="18" charset="0"/>
                <a:cs typeface="Times New Roman" panose="02020603050405020304" pitchFamily="18" charset="0"/>
              </a:rPr>
              <a:t>主页界面</a:t>
            </a:r>
            <a:r>
              <a:rPr lang="zh-CN" altLang="en-US"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https://</a:t>
            </a:r>
            <a:r>
              <a:rPr lang="en-US" altLang="zh-CN" dirty="0" smtClean="0">
                <a:latin typeface="Times New Roman" panose="02020603050405020304" pitchFamily="18" charset="0"/>
                <a:cs typeface="Times New Roman" panose="02020603050405020304" pitchFamily="18" charset="0"/>
              </a:rPr>
              <a:t>metascape.org/</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66545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31775" y="663575"/>
            <a:ext cx="8661400" cy="0"/>
          </a:xfrm>
          <a:prstGeom prst="line">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 name="TextBox 5"/>
          <p:cNvSpPr txBox="1">
            <a:spLocks noChangeArrowheads="1"/>
          </p:cNvSpPr>
          <p:nvPr/>
        </p:nvSpPr>
        <p:spPr bwMode="auto">
          <a:xfrm>
            <a:off x="104775" y="30110"/>
            <a:ext cx="8788400"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rPr>
              <a:t>(2) </a:t>
            </a:r>
            <a:r>
              <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rPr>
              <a:t>研究</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方法与步骤</a:t>
            </a:r>
            <a:endPar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208" y="786436"/>
            <a:ext cx="5760000" cy="60269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0976" y="2708920"/>
            <a:ext cx="972702" cy="8479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0112" y="5120840"/>
            <a:ext cx="2809007" cy="1404504"/>
          </a:xfrm>
          <a:prstGeom prst="rect">
            <a:avLst/>
          </a:prstGeom>
        </p:spPr>
      </p:pic>
    </p:spTree>
    <p:extLst>
      <p:ext uri="{BB962C8B-B14F-4D97-AF65-F5344CB8AC3E}">
        <p14:creationId xmlns:p14="http://schemas.microsoft.com/office/powerpoint/2010/main" val="14694577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79959" y="0"/>
            <a:ext cx="8197818"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5.</a:t>
            </a:r>
            <a:r>
              <a:rPr lang="zh-CN" altLang="en-US"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结果与讨论</a:t>
            </a:r>
            <a:endParaRPr lang="en-US" altLang="zh-CN" sz="2400" dirty="0">
              <a:solidFill>
                <a:schemeClr val="bg1"/>
              </a:solidFill>
              <a:latin typeface="华文新魏" panose="02010800040101010101" pitchFamily="2" charset="-122"/>
              <a:ea typeface="华文新魏" panose="02010800040101010101" pitchFamily="2" charset="-122"/>
            </a:endParaRPr>
          </a:p>
        </p:txBody>
      </p:sp>
      <p:sp>
        <p:nvSpPr>
          <p:cNvPr id="3" name="TextBox 5"/>
          <p:cNvSpPr txBox="1">
            <a:spLocks noChangeArrowheads="1"/>
          </p:cNvSpPr>
          <p:nvPr/>
        </p:nvSpPr>
        <p:spPr bwMode="auto">
          <a:xfrm>
            <a:off x="640135" y="1593081"/>
            <a:ext cx="7848872" cy="418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514350" indent="-514350" eaLnBrk="1" hangingPunct="1">
              <a:lnSpc>
                <a:spcPct val="160000"/>
              </a:lnSpc>
              <a:buAutoNum type="arabicParenBoth"/>
            </a:pP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本课题所选择的代表性物种</a:t>
            </a:r>
            <a:endPar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endParaRPr>
          </a:p>
          <a:p>
            <a:pPr marL="514350" indent="-514350" eaLnBrk="1" hangingPunct="1">
              <a:lnSpc>
                <a:spcPct val="160000"/>
              </a:lnSpc>
              <a:buAutoNum type="arabicParenBoth"/>
            </a:pP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代表性物种的分类学等信息</a:t>
            </a:r>
            <a:endPar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endParaRPr>
          </a:p>
          <a:p>
            <a:pPr marL="514350" indent="-514350" eaLnBrk="1" hangingPunct="1">
              <a:lnSpc>
                <a:spcPct val="160000"/>
              </a:lnSpc>
              <a:buAutoNum type="arabicParenBoth"/>
            </a:pP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基于分类学信息所构建的物种进化树</a:t>
            </a:r>
            <a:endPar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endParaRPr>
          </a:p>
          <a:p>
            <a:pPr marL="514350" indent="-514350" eaLnBrk="1" hangingPunct="1">
              <a:lnSpc>
                <a:spcPct val="160000"/>
              </a:lnSpc>
              <a:buAutoNum type="arabicParenBoth"/>
            </a:pPr>
            <a:r>
              <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rPr>
              <a:t>16</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个物种的基因组特征及</a:t>
            </a:r>
            <a:r>
              <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rPr>
              <a:t>共有同源基因的信息</a:t>
            </a:r>
          </a:p>
          <a:p>
            <a:pPr marL="514350" indent="-514350" eaLnBrk="1" hangingPunct="1">
              <a:lnSpc>
                <a:spcPct val="160000"/>
              </a:lnSpc>
              <a:buAutoNum type="arabicParenBoth"/>
            </a:pPr>
            <a:r>
              <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rPr>
              <a:t>同源基因及其蛋白序列构建进化树的部分结果</a:t>
            </a:r>
          </a:p>
          <a:p>
            <a:pPr marL="514350" indent="-514350" eaLnBrk="1" hangingPunct="1">
              <a:lnSpc>
                <a:spcPct val="160000"/>
              </a:lnSpc>
              <a:buAutoNum type="arabicParenBoth"/>
            </a:pPr>
            <a:r>
              <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rPr>
              <a:t>基因树、蛋白树与物种树的</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比较</a:t>
            </a:r>
            <a:endPar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spTree>
    <p:extLst>
      <p:ext uri="{BB962C8B-B14F-4D97-AF65-F5344CB8AC3E}">
        <p14:creationId xmlns:p14="http://schemas.microsoft.com/office/powerpoint/2010/main" val="24238254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390" y="1131926"/>
            <a:ext cx="8435914" cy="5168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矩形 17"/>
          <p:cNvSpPr/>
          <p:nvPr/>
        </p:nvSpPr>
        <p:spPr>
          <a:xfrm>
            <a:off x="445070" y="1385600"/>
            <a:ext cx="8267925"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smtClean="0"/>
              <a:t>Organism                                                                             Categories      Platforms              Samples</a:t>
            </a:r>
            <a:endParaRPr lang="zh-CN" altLang="en-US" sz="1600" dirty="0"/>
          </a:p>
        </p:txBody>
      </p:sp>
      <p:pic>
        <p:nvPicPr>
          <p:cNvPr id="1030" name="Picture 6" descr="File:201812 Homo sapiens neanderthalensis.svg - Wikimedia Commons"/>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9795" t="1531" r="26665" b="6817"/>
          <a:stretch/>
        </p:blipFill>
        <p:spPr bwMode="auto">
          <a:xfrm>
            <a:off x="2308132" y="1198135"/>
            <a:ext cx="388294" cy="81736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www.galluradisinfestazioni.com/images/pests/mus-musculus/01mus-musculus.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20233" b="84888" l="17458" r="83279"/>
                    </a14:imgEffect>
                  </a14:imgLayer>
                </a14:imgProps>
              </a:ext>
              <a:ext uri="{28A0092B-C50C-407E-A947-70E740481C1C}">
                <a14:useLocalDpi xmlns:a14="http://schemas.microsoft.com/office/drawing/2010/main" val="0"/>
              </a:ext>
            </a:extLst>
          </a:blip>
          <a:srcRect l="9230" t="12151" r="8493" b="7030"/>
          <a:stretch/>
        </p:blipFill>
        <p:spPr bwMode="auto">
          <a:xfrm>
            <a:off x="2744977" y="1856037"/>
            <a:ext cx="648000" cy="4311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izzieharper.co.uk/wp-content/uploads/2018/04/rat.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130" r="2325" b="11237"/>
          <a:stretch/>
        </p:blipFill>
        <p:spPr bwMode="auto">
          <a:xfrm>
            <a:off x="3477796" y="2206247"/>
            <a:ext cx="576000" cy="34764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upload.wikimedia.org/wikipedia/commons/thumb/5/59/Drosophila_Female_ClipArt_-_MH.svg/800px-Drosophila_Female_ClipArt_-_MH.svg.png?2021021115502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39059" y="2512208"/>
            <a:ext cx="540000" cy="3321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s://ih1.redbubble.net/image.1921293256.3633/pp,840x830-pad,1000x1000,f8f8f8.u2.jpg"/>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17963" b="81250" l="23114" r="75611"/>
                    </a14:imgEffect>
                  </a14:imgLayer>
                </a14:imgProps>
              </a:ext>
              <a:ext uri="{28A0092B-C50C-407E-A947-70E740481C1C}">
                <a14:useLocalDpi xmlns:a14="http://schemas.microsoft.com/office/drawing/2010/main" val="0"/>
              </a:ext>
            </a:extLst>
          </a:blip>
          <a:srcRect l="16552" t="10052" r="17827" b="10839"/>
          <a:stretch/>
        </p:blipFill>
        <p:spPr bwMode="auto">
          <a:xfrm>
            <a:off x="3551556" y="2641367"/>
            <a:ext cx="466420" cy="56229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s://upload.wikimedia.org/wikipedia/commons/9/92/Budding_yeast_%28Saccharomyces_cerevisiae%29.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834843" y="3145340"/>
            <a:ext cx="396000" cy="240730"/>
          </a:xfrm>
          <a:prstGeom prst="rect">
            <a:avLst/>
          </a:prstGeom>
          <a:noFill/>
          <a:extLst>
            <a:ext uri="{909E8E84-426E-40DD-AFC4-6F175D3DCCD1}">
              <a14:hiddenFill xmlns:a14="http://schemas.microsoft.com/office/drawing/2010/main">
                <a:solidFill>
                  <a:srgbClr val="FFFFFF"/>
                </a:solidFill>
              </a14:hiddenFill>
            </a:ext>
          </a:extLst>
        </p:spPr>
      </p:pic>
      <p:pic>
        <p:nvPicPr>
          <p:cNvPr id="1053" name="Picture 29"/>
          <p:cNvPicPr>
            <a:picLocks noChangeAspect="1" noChangeArrowheads="1"/>
          </p:cNvPicPr>
          <p:nvPr/>
        </p:nvPicPr>
        <p:blipFill>
          <a:blip r:embed="rId11" cstate="print">
            <a:extLst>
              <a:ext uri="{BEBA8EAE-BF5A-486C-A8C5-ECC9F3942E4B}">
                <a14:imgProps xmlns:a14="http://schemas.microsoft.com/office/drawing/2010/main">
                  <a14:imgLayer r:embed="rId12">
                    <a14:imgEffect>
                      <a14:brightnessContrast contrast="50000"/>
                    </a14:imgEffect>
                  </a14:imgLayer>
                </a14:imgProps>
              </a:ext>
              <a:ext uri="{28A0092B-C50C-407E-A947-70E740481C1C}">
                <a14:useLocalDpi xmlns:a14="http://schemas.microsoft.com/office/drawing/2010/main" val="0"/>
              </a:ext>
            </a:extLst>
          </a:blip>
          <a:srcRect/>
          <a:stretch>
            <a:fillRect/>
          </a:stretch>
        </p:blipFill>
        <p:spPr bwMode="auto">
          <a:xfrm>
            <a:off x="2213854" y="3202366"/>
            <a:ext cx="396000" cy="533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55" name="Picture 31" descr="https://worms.zoology.wisc.edu/research/elegans/files/worm_dic.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779440" y="3808353"/>
            <a:ext cx="511232" cy="169988"/>
          </a:xfrm>
          <a:prstGeom prst="rect">
            <a:avLst/>
          </a:prstGeom>
          <a:noFill/>
          <a:extLst>
            <a:ext uri="{909E8E84-426E-40DD-AFC4-6F175D3DCCD1}">
              <a14:hiddenFill xmlns:a14="http://schemas.microsoft.com/office/drawing/2010/main">
                <a:solidFill>
                  <a:srgbClr val="FFFFFF"/>
                </a:solidFill>
              </a14:hiddenFill>
            </a:ext>
          </a:extLst>
        </p:spPr>
      </p:pic>
      <p:pic>
        <p:nvPicPr>
          <p:cNvPr id="1059" name="Picture 35" descr="https://previews.123rf.com/images/dennisvdwater/dennisvdwater1405/dennisvdwater140500043/28117451-wild-boar-sus-scrofa-isolated-on-a-white-background.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2593" t="6869" b="16081"/>
          <a:stretch/>
        </p:blipFill>
        <p:spPr bwMode="auto">
          <a:xfrm>
            <a:off x="3455944" y="3917919"/>
            <a:ext cx="612000" cy="322482"/>
          </a:xfrm>
          <a:prstGeom prst="rect">
            <a:avLst/>
          </a:prstGeom>
          <a:noFill/>
          <a:extLst>
            <a:ext uri="{909E8E84-426E-40DD-AFC4-6F175D3DCCD1}">
              <a14:hiddenFill xmlns:a14="http://schemas.microsoft.com/office/drawing/2010/main">
                <a:solidFill>
                  <a:srgbClr val="FFFFFF"/>
                </a:solidFill>
              </a14:hiddenFill>
            </a:ext>
          </a:extLst>
        </p:spPr>
      </p:pic>
      <p:pic>
        <p:nvPicPr>
          <p:cNvPr id="1061" name="Picture 37" descr="https://thumbs.dreamstime.com/z/cow-bos-taurus-realistic-drawing-illustration-pet-encyclopedia-isolated-image-white-background-cow-bos-taurus-207919960.jp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11002" r="6705" b="13237"/>
          <a:stretch/>
        </p:blipFill>
        <p:spPr bwMode="auto">
          <a:xfrm>
            <a:off x="4239059" y="4153230"/>
            <a:ext cx="540000" cy="375203"/>
          </a:xfrm>
          <a:prstGeom prst="rect">
            <a:avLst/>
          </a:prstGeom>
          <a:noFill/>
          <a:extLst>
            <a:ext uri="{909E8E84-426E-40DD-AFC4-6F175D3DCCD1}">
              <a14:hiddenFill xmlns:a14="http://schemas.microsoft.com/office/drawing/2010/main">
                <a:solidFill>
                  <a:srgbClr val="FFFFFF"/>
                </a:solidFill>
              </a14:hiddenFill>
            </a:ext>
          </a:extLst>
        </p:spPr>
      </p:pic>
      <p:pic>
        <p:nvPicPr>
          <p:cNvPr id="1063" name="Picture 39" descr="https://encrypted-tbn0.gstatic.com/images?q=tbn:ANd9GcRcRvPYomzygj_R_oYKDLdTqd96Wl1RWNgLoQ&amp;usqp=CAU"/>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30688" t="20795" r="31156" b="19949"/>
          <a:stretch/>
        </p:blipFill>
        <p:spPr bwMode="auto">
          <a:xfrm>
            <a:off x="3569006" y="4402348"/>
            <a:ext cx="396000" cy="460653"/>
          </a:xfrm>
          <a:prstGeom prst="rect">
            <a:avLst/>
          </a:prstGeom>
          <a:noFill/>
          <a:extLst>
            <a:ext uri="{909E8E84-426E-40DD-AFC4-6F175D3DCCD1}">
              <a14:hiddenFill xmlns:a14="http://schemas.microsoft.com/office/drawing/2010/main">
                <a:solidFill>
                  <a:srgbClr val="FFFFFF"/>
                </a:solidFill>
              </a14:hiddenFill>
            </a:ext>
          </a:extLst>
        </p:spPr>
      </p:pic>
      <p:pic>
        <p:nvPicPr>
          <p:cNvPr id="1067" name="Picture 43" descr="Zea Mays png images | PNGWing"/>
          <p:cNvPicPr>
            <a:picLocks noChangeAspect="1" noChangeArrowheads="1"/>
          </p:cNvPicPr>
          <p:nvPr/>
        </p:nvPicPr>
        <p:blipFill rotWithShape="1">
          <a:blip r:embed="rId17" cstate="print">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l="27741" t="8021" r="29496" b="7650"/>
          <a:stretch/>
        </p:blipFill>
        <p:spPr bwMode="auto">
          <a:xfrm>
            <a:off x="2722928" y="4600664"/>
            <a:ext cx="468000" cy="501588"/>
          </a:xfrm>
          <a:prstGeom prst="rect">
            <a:avLst/>
          </a:prstGeom>
          <a:noFill/>
          <a:extLst>
            <a:ext uri="{909E8E84-426E-40DD-AFC4-6F175D3DCCD1}">
              <a14:hiddenFill xmlns:a14="http://schemas.microsoft.com/office/drawing/2010/main">
                <a:solidFill>
                  <a:srgbClr val="FFFFFF"/>
                </a:solidFill>
              </a14:hiddenFill>
            </a:ext>
          </a:extLst>
        </p:spPr>
      </p:pic>
      <p:pic>
        <p:nvPicPr>
          <p:cNvPr id="1069" name="Picture 45" descr="Oryza sativa Rice Cereal, Rice, leaf, harvest, plant Stem png | PNGWing"/>
          <p:cNvPicPr>
            <a:picLocks noChangeAspect="1" noChangeArrowheads="1"/>
          </p:cNvPicPr>
          <p:nvPr/>
        </p:nvPicPr>
        <p:blipFill rotWithShape="1">
          <a:blip r:embed="rId19" cstate="print">
            <a:extLst>
              <a:ext uri="{BEBA8EAE-BF5A-486C-A8C5-ECC9F3942E4B}">
                <a14:imgProps xmlns:a14="http://schemas.microsoft.com/office/drawing/2010/main">
                  <a14:imgLayer r:embed="rId20">
                    <a14:imgEffect>
                      <a14:backgroundRemoval t="10000" b="90000" l="10000" r="90000"/>
                    </a14:imgEffect>
                  </a14:imgLayer>
                </a14:imgProps>
              </a:ext>
              <a:ext uri="{28A0092B-C50C-407E-A947-70E740481C1C}">
                <a14:useLocalDpi xmlns:a14="http://schemas.microsoft.com/office/drawing/2010/main" val="0"/>
              </a:ext>
            </a:extLst>
          </a:blip>
          <a:srcRect l="8221" t="9238" r="10472" b="7372"/>
          <a:stretch/>
        </p:blipFill>
        <p:spPr bwMode="auto">
          <a:xfrm>
            <a:off x="2233333" y="4984892"/>
            <a:ext cx="396000" cy="406148"/>
          </a:xfrm>
          <a:prstGeom prst="rect">
            <a:avLst/>
          </a:prstGeom>
          <a:noFill/>
          <a:extLst>
            <a:ext uri="{909E8E84-426E-40DD-AFC4-6F175D3DCCD1}">
              <a14:hiddenFill xmlns:a14="http://schemas.microsoft.com/office/drawing/2010/main">
                <a:solidFill>
                  <a:srgbClr val="FFFFFF"/>
                </a:solidFill>
              </a14:hiddenFill>
            </a:ext>
          </a:extLst>
        </p:spPr>
      </p:pic>
      <p:pic>
        <p:nvPicPr>
          <p:cNvPr id="1071" name="Picture 47" descr="Escherichia png images | PNGWing"/>
          <p:cNvPicPr>
            <a:picLocks noChangeAspect="1" noChangeArrowheads="1"/>
          </p:cNvPicPr>
          <p:nvPr/>
        </p:nvPicPr>
        <p:blipFill rotWithShape="1">
          <a:blip r:embed="rId21" cstate="print">
            <a:extLst>
              <a:ext uri="{BEBA8EAE-BF5A-486C-A8C5-ECC9F3942E4B}">
                <a14:imgProps xmlns:a14="http://schemas.microsoft.com/office/drawing/2010/main">
                  <a14:imgLayer r:embed="rId22">
                    <a14:imgEffect>
                      <a14:backgroundRemoval t="277" b="96953" l="3056" r="93056"/>
                    </a14:imgEffect>
                  </a14:imgLayer>
                </a14:imgProps>
              </a:ext>
              <a:ext uri="{28A0092B-C50C-407E-A947-70E740481C1C}">
                <a14:useLocalDpi xmlns:a14="http://schemas.microsoft.com/office/drawing/2010/main" val="0"/>
              </a:ext>
            </a:extLst>
          </a:blip>
          <a:srcRect l="3086" t="1855" r="6980" b="2729"/>
          <a:stretch/>
        </p:blipFill>
        <p:spPr bwMode="auto">
          <a:xfrm>
            <a:off x="2855461" y="5302591"/>
            <a:ext cx="421623" cy="448564"/>
          </a:xfrm>
          <a:prstGeom prst="rect">
            <a:avLst/>
          </a:prstGeom>
          <a:noFill/>
          <a:extLst>
            <a:ext uri="{909E8E84-426E-40DD-AFC4-6F175D3DCCD1}">
              <a14:hiddenFill xmlns:a14="http://schemas.microsoft.com/office/drawing/2010/main">
                <a:solidFill>
                  <a:srgbClr val="FFFFFF"/>
                </a:solidFill>
              </a14:hiddenFill>
            </a:ext>
          </a:extLst>
        </p:spPr>
      </p:pic>
      <p:pic>
        <p:nvPicPr>
          <p:cNvPr id="1073" name="Picture 49" descr="Premium Photo | Glycine max. soybeans, grains, pods and twig isolated on a  white background. plant close-up."/>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l="6699" t="26592" r="12440" b="14578"/>
          <a:stretch/>
        </p:blipFill>
        <p:spPr bwMode="auto">
          <a:xfrm>
            <a:off x="3344462" y="5610686"/>
            <a:ext cx="720000" cy="348942"/>
          </a:xfrm>
          <a:prstGeom prst="rect">
            <a:avLst/>
          </a:prstGeom>
          <a:noFill/>
          <a:extLst>
            <a:ext uri="{909E8E84-426E-40DD-AFC4-6F175D3DCCD1}">
              <a14:hiddenFill xmlns:a14="http://schemas.microsoft.com/office/drawing/2010/main">
                <a:solidFill>
                  <a:srgbClr val="FFFFFF"/>
                </a:solidFill>
              </a14:hiddenFill>
            </a:ext>
          </a:extLst>
        </p:spPr>
      </p:pic>
      <p:pic>
        <p:nvPicPr>
          <p:cNvPr id="1075" name="Picture 51" descr="File:Xenopus laevis 02.jpg - Wikimedia Commons"/>
          <p:cNvPicPr>
            <a:picLocks noChangeAspect="1" noChangeArrowheads="1"/>
          </p:cNvPicPr>
          <p:nvPr/>
        </p:nvPicPr>
        <p:blipFill rotWithShape="1">
          <a:blip r:embed="rId24" cstate="print">
            <a:extLst>
              <a:ext uri="{BEBA8EAE-BF5A-486C-A8C5-ECC9F3942E4B}">
                <a14:imgProps xmlns:a14="http://schemas.microsoft.com/office/drawing/2010/main">
                  <a14:imgLayer r:embed="rId25">
                    <a14:imgEffect>
                      <a14:backgroundRemoval t="5979" b="92849" l="9531" r="93125"/>
                    </a14:imgEffect>
                  </a14:imgLayer>
                </a14:imgProps>
              </a:ext>
              <a:ext uri="{28A0092B-C50C-407E-A947-70E740481C1C}">
                <a14:useLocalDpi xmlns:a14="http://schemas.microsoft.com/office/drawing/2010/main" val="0"/>
              </a:ext>
            </a:extLst>
          </a:blip>
          <a:srcRect l="9592" t="6580" r="6737" b="5255"/>
          <a:stretch/>
        </p:blipFill>
        <p:spPr bwMode="auto">
          <a:xfrm>
            <a:off x="4216476" y="5876347"/>
            <a:ext cx="540000" cy="379189"/>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27"/>
          <p:cNvSpPr/>
          <p:nvPr/>
        </p:nvSpPr>
        <p:spPr>
          <a:xfrm>
            <a:off x="3131840" y="6381328"/>
            <a:ext cx="5751858" cy="338554"/>
          </a:xfrm>
          <a:prstGeom prst="rect">
            <a:avLst/>
          </a:prstGeom>
        </p:spPr>
        <p:txBody>
          <a:bodyPr wrap="square">
            <a:spAutoFit/>
          </a:bodyPr>
          <a:lstStyle/>
          <a:p>
            <a:pPr algn="r"/>
            <a:r>
              <a:rPr lang="zh-CN" altLang="en-US" sz="1600" b="1" dirty="0">
                <a:solidFill>
                  <a:srgbClr val="0000FF"/>
                </a:solidFill>
                <a:latin typeface="Times New Roman" panose="02020603050405020304" pitchFamily="18" charset="0"/>
                <a:cs typeface="Times New Roman" panose="02020603050405020304" pitchFamily="18" charset="0"/>
              </a:rPr>
              <a:t>数据</a:t>
            </a:r>
            <a:r>
              <a:rPr lang="zh-CN" altLang="en-US" sz="1600" b="1" dirty="0" smtClean="0">
                <a:solidFill>
                  <a:srgbClr val="0000FF"/>
                </a:solidFill>
                <a:latin typeface="Times New Roman" panose="02020603050405020304" pitchFamily="18" charset="0"/>
                <a:cs typeface="Times New Roman" panose="02020603050405020304" pitchFamily="18" charset="0"/>
              </a:rPr>
              <a:t>来源：</a:t>
            </a:r>
            <a:r>
              <a:rPr lang="en-US" altLang="zh-CN" sz="1600" u="sng" dirty="0">
                <a:solidFill>
                  <a:srgbClr val="0000FF"/>
                </a:solidFill>
                <a:latin typeface="Times New Roman" panose="02020603050405020304" pitchFamily="18" charset="0"/>
                <a:cs typeface="Times New Roman" panose="02020603050405020304" pitchFamily="18" charset="0"/>
                <a:hlinkClick r:id="rId26"/>
              </a:rPr>
              <a:t>https://www.ncbi.nlm.nih.gov/geo/summary/?type=tax</a:t>
            </a:r>
            <a:endParaRPr lang="zh-CN" altLang="en-US" sz="1600" u="sng" dirty="0">
              <a:solidFill>
                <a:srgbClr val="0000FF"/>
              </a:solidFill>
              <a:latin typeface="Times New Roman" panose="02020603050405020304" pitchFamily="18" charset="0"/>
              <a:cs typeface="Times New Roman" panose="02020603050405020304" pitchFamily="18" charset="0"/>
            </a:endParaRPr>
          </a:p>
        </p:txBody>
      </p:sp>
      <p:sp>
        <p:nvSpPr>
          <p:cNvPr id="10" name="矩形 9"/>
          <p:cNvSpPr/>
          <p:nvPr/>
        </p:nvSpPr>
        <p:spPr>
          <a:xfrm>
            <a:off x="4976000" y="1755232"/>
            <a:ext cx="441146" cy="246221"/>
          </a:xfrm>
          <a:prstGeom prst="rect">
            <a:avLst/>
          </a:prstGeom>
          <a:solidFill>
            <a:schemeClr val="bg1"/>
          </a:solidFill>
        </p:spPr>
        <p:txBody>
          <a:bodyPr wrap="none">
            <a:spAutoFit/>
          </a:bodyPr>
          <a:lstStyle/>
          <a:p>
            <a:r>
              <a:rPr lang="zh-CN" altLang="en-US" sz="1000" b="1" dirty="0" smtClean="0"/>
              <a:t>智人</a:t>
            </a:r>
            <a:endParaRPr lang="zh-CN" altLang="en-US" sz="1000" b="1" dirty="0"/>
          </a:p>
        </p:txBody>
      </p:sp>
      <p:sp>
        <p:nvSpPr>
          <p:cNvPr id="30" name="矩形 29"/>
          <p:cNvSpPr/>
          <p:nvPr/>
        </p:nvSpPr>
        <p:spPr>
          <a:xfrm>
            <a:off x="4968574" y="2034472"/>
            <a:ext cx="441146" cy="246221"/>
          </a:xfrm>
          <a:prstGeom prst="rect">
            <a:avLst/>
          </a:prstGeom>
          <a:solidFill>
            <a:schemeClr val="bg1"/>
          </a:solidFill>
        </p:spPr>
        <p:txBody>
          <a:bodyPr wrap="none">
            <a:spAutoFit/>
          </a:bodyPr>
          <a:lstStyle/>
          <a:p>
            <a:r>
              <a:rPr lang="zh-CN" altLang="en-US" sz="1000" b="1" dirty="0"/>
              <a:t>小鼠</a:t>
            </a:r>
          </a:p>
        </p:txBody>
      </p:sp>
      <p:sp>
        <p:nvSpPr>
          <p:cNvPr id="32" name="矩形 31"/>
          <p:cNvSpPr/>
          <p:nvPr/>
        </p:nvSpPr>
        <p:spPr>
          <a:xfrm>
            <a:off x="4977366" y="2331296"/>
            <a:ext cx="441146" cy="246221"/>
          </a:xfrm>
          <a:prstGeom prst="rect">
            <a:avLst/>
          </a:prstGeom>
          <a:solidFill>
            <a:schemeClr val="bg1"/>
          </a:solidFill>
        </p:spPr>
        <p:txBody>
          <a:bodyPr wrap="none">
            <a:spAutoFit/>
          </a:bodyPr>
          <a:lstStyle/>
          <a:p>
            <a:r>
              <a:rPr lang="zh-CN" altLang="en-US" sz="1000" b="1" dirty="0"/>
              <a:t>大鼠</a:t>
            </a:r>
          </a:p>
        </p:txBody>
      </p:sp>
      <p:sp>
        <p:nvSpPr>
          <p:cNvPr id="33" name="矩形 32"/>
          <p:cNvSpPr/>
          <p:nvPr/>
        </p:nvSpPr>
        <p:spPr>
          <a:xfrm>
            <a:off x="4969940" y="2610536"/>
            <a:ext cx="441146" cy="246221"/>
          </a:xfrm>
          <a:prstGeom prst="rect">
            <a:avLst/>
          </a:prstGeom>
          <a:solidFill>
            <a:schemeClr val="bg1"/>
          </a:solidFill>
        </p:spPr>
        <p:txBody>
          <a:bodyPr wrap="none">
            <a:spAutoFit/>
          </a:bodyPr>
          <a:lstStyle/>
          <a:p>
            <a:r>
              <a:rPr lang="zh-CN" altLang="en-US" sz="1000" b="1" dirty="0"/>
              <a:t>果蝇</a:t>
            </a:r>
          </a:p>
        </p:txBody>
      </p:sp>
      <p:sp>
        <p:nvSpPr>
          <p:cNvPr id="34" name="矩形 33"/>
          <p:cNvSpPr/>
          <p:nvPr/>
        </p:nvSpPr>
        <p:spPr>
          <a:xfrm>
            <a:off x="4977366" y="2912331"/>
            <a:ext cx="569387" cy="246221"/>
          </a:xfrm>
          <a:prstGeom prst="rect">
            <a:avLst/>
          </a:prstGeom>
          <a:solidFill>
            <a:schemeClr val="bg1"/>
          </a:solidFill>
        </p:spPr>
        <p:txBody>
          <a:bodyPr wrap="none">
            <a:spAutoFit/>
          </a:bodyPr>
          <a:lstStyle/>
          <a:p>
            <a:r>
              <a:rPr lang="zh-CN" altLang="en-US" sz="1000" b="1" dirty="0"/>
              <a:t>拟南芥</a:t>
            </a:r>
          </a:p>
        </p:txBody>
      </p:sp>
      <p:sp>
        <p:nvSpPr>
          <p:cNvPr id="35" name="矩形 34"/>
          <p:cNvSpPr/>
          <p:nvPr/>
        </p:nvSpPr>
        <p:spPr>
          <a:xfrm>
            <a:off x="4969940" y="3191571"/>
            <a:ext cx="441146" cy="246221"/>
          </a:xfrm>
          <a:prstGeom prst="rect">
            <a:avLst/>
          </a:prstGeom>
          <a:solidFill>
            <a:schemeClr val="bg1"/>
          </a:solidFill>
        </p:spPr>
        <p:txBody>
          <a:bodyPr wrap="none">
            <a:spAutoFit/>
          </a:bodyPr>
          <a:lstStyle/>
          <a:p>
            <a:r>
              <a:rPr lang="zh-CN" altLang="en-US" sz="1000" b="1" dirty="0"/>
              <a:t>酵母</a:t>
            </a:r>
          </a:p>
        </p:txBody>
      </p:sp>
      <p:sp>
        <p:nvSpPr>
          <p:cNvPr id="36" name="矩形 35"/>
          <p:cNvSpPr/>
          <p:nvPr/>
        </p:nvSpPr>
        <p:spPr>
          <a:xfrm>
            <a:off x="4977366" y="3474632"/>
            <a:ext cx="441146" cy="246221"/>
          </a:xfrm>
          <a:prstGeom prst="rect">
            <a:avLst/>
          </a:prstGeom>
          <a:solidFill>
            <a:schemeClr val="bg1"/>
          </a:solidFill>
        </p:spPr>
        <p:txBody>
          <a:bodyPr wrap="none">
            <a:spAutoFit/>
          </a:bodyPr>
          <a:lstStyle/>
          <a:p>
            <a:r>
              <a:rPr lang="zh-CN" altLang="en-US" sz="1000" b="1" dirty="0" smtClean="0"/>
              <a:t>猕猴</a:t>
            </a:r>
            <a:endParaRPr lang="zh-CN" altLang="en-US" sz="1000" b="1" dirty="0"/>
          </a:p>
        </p:txBody>
      </p:sp>
      <p:sp>
        <p:nvSpPr>
          <p:cNvPr id="37" name="矩形 36"/>
          <p:cNvSpPr/>
          <p:nvPr/>
        </p:nvSpPr>
        <p:spPr>
          <a:xfrm>
            <a:off x="4969940" y="3753872"/>
            <a:ext cx="954107" cy="246221"/>
          </a:xfrm>
          <a:prstGeom prst="rect">
            <a:avLst/>
          </a:prstGeom>
          <a:solidFill>
            <a:schemeClr val="bg1"/>
          </a:solidFill>
        </p:spPr>
        <p:txBody>
          <a:bodyPr wrap="none">
            <a:spAutoFit/>
          </a:bodyPr>
          <a:lstStyle/>
          <a:p>
            <a:r>
              <a:rPr lang="zh-CN" altLang="en-US" sz="1000" b="1" dirty="0" smtClean="0"/>
              <a:t>秀丽隐杆线虫</a:t>
            </a:r>
            <a:endParaRPr lang="zh-CN" altLang="en-US" sz="1000" b="1" dirty="0"/>
          </a:p>
        </p:txBody>
      </p:sp>
      <p:sp>
        <p:nvSpPr>
          <p:cNvPr id="38" name="矩形 37"/>
          <p:cNvSpPr/>
          <p:nvPr/>
        </p:nvSpPr>
        <p:spPr>
          <a:xfrm>
            <a:off x="4974634" y="4040232"/>
            <a:ext cx="441146" cy="246221"/>
          </a:xfrm>
          <a:prstGeom prst="rect">
            <a:avLst/>
          </a:prstGeom>
          <a:solidFill>
            <a:schemeClr val="bg1"/>
          </a:solidFill>
        </p:spPr>
        <p:txBody>
          <a:bodyPr wrap="none">
            <a:spAutoFit/>
          </a:bodyPr>
          <a:lstStyle/>
          <a:p>
            <a:r>
              <a:rPr lang="zh-CN" altLang="en-US" sz="1000" b="1" dirty="0"/>
              <a:t>野猪</a:t>
            </a:r>
          </a:p>
        </p:txBody>
      </p:sp>
      <p:sp>
        <p:nvSpPr>
          <p:cNvPr id="39" name="矩形 38"/>
          <p:cNvSpPr/>
          <p:nvPr/>
        </p:nvSpPr>
        <p:spPr>
          <a:xfrm>
            <a:off x="4967208" y="4319472"/>
            <a:ext cx="441146" cy="246221"/>
          </a:xfrm>
          <a:prstGeom prst="rect">
            <a:avLst/>
          </a:prstGeom>
          <a:solidFill>
            <a:schemeClr val="bg1"/>
          </a:solidFill>
        </p:spPr>
        <p:txBody>
          <a:bodyPr wrap="none">
            <a:spAutoFit/>
          </a:bodyPr>
          <a:lstStyle/>
          <a:p>
            <a:r>
              <a:rPr lang="zh-CN" altLang="en-US" sz="1000" b="1" dirty="0" smtClean="0"/>
              <a:t>家牛</a:t>
            </a:r>
            <a:endParaRPr lang="zh-CN" altLang="en-US" sz="1000" b="1" dirty="0"/>
          </a:p>
        </p:txBody>
      </p:sp>
      <p:sp>
        <p:nvSpPr>
          <p:cNvPr id="40" name="矩形 39"/>
          <p:cNvSpPr/>
          <p:nvPr/>
        </p:nvSpPr>
        <p:spPr>
          <a:xfrm>
            <a:off x="4974634" y="4614147"/>
            <a:ext cx="441146" cy="246221"/>
          </a:xfrm>
          <a:prstGeom prst="rect">
            <a:avLst/>
          </a:prstGeom>
          <a:solidFill>
            <a:schemeClr val="bg1"/>
          </a:solidFill>
        </p:spPr>
        <p:txBody>
          <a:bodyPr wrap="none">
            <a:spAutoFit/>
          </a:bodyPr>
          <a:lstStyle/>
          <a:p>
            <a:r>
              <a:rPr lang="zh-CN" altLang="en-US" sz="1000" b="1" dirty="0" smtClean="0"/>
              <a:t>原鸡</a:t>
            </a:r>
            <a:endParaRPr lang="zh-CN" altLang="en-US" sz="1000" b="1" dirty="0"/>
          </a:p>
        </p:txBody>
      </p:sp>
      <p:sp>
        <p:nvSpPr>
          <p:cNvPr id="41" name="矩形 40"/>
          <p:cNvSpPr/>
          <p:nvPr/>
        </p:nvSpPr>
        <p:spPr>
          <a:xfrm>
            <a:off x="4967208" y="4893387"/>
            <a:ext cx="441146" cy="246221"/>
          </a:xfrm>
          <a:prstGeom prst="rect">
            <a:avLst/>
          </a:prstGeom>
          <a:solidFill>
            <a:schemeClr val="bg1"/>
          </a:solidFill>
        </p:spPr>
        <p:txBody>
          <a:bodyPr wrap="none">
            <a:spAutoFit/>
          </a:bodyPr>
          <a:lstStyle/>
          <a:p>
            <a:r>
              <a:rPr lang="zh-CN" altLang="en-US" sz="1000" b="1" dirty="0"/>
              <a:t>玉米</a:t>
            </a:r>
          </a:p>
        </p:txBody>
      </p:sp>
      <p:sp>
        <p:nvSpPr>
          <p:cNvPr id="42" name="矩形 41"/>
          <p:cNvSpPr/>
          <p:nvPr/>
        </p:nvSpPr>
        <p:spPr>
          <a:xfrm>
            <a:off x="4974634" y="5190211"/>
            <a:ext cx="441146" cy="246221"/>
          </a:xfrm>
          <a:prstGeom prst="rect">
            <a:avLst/>
          </a:prstGeom>
          <a:solidFill>
            <a:schemeClr val="bg1"/>
          </a:solidFill>
        </p:spPr>
        <p:txBody>
          <a:bodyPr wrap="none">
            <a:spAutoFit/>
          </a:bodyPr>
          <a:lstStyle/>
          <a:p>
            <a:r>
              <a:rPr lang="zh-CN" altLang="en-US" sz="1000" b="1" dirty="0"/>
              <a:t>水稻</a:t>
            </a:r>
          </a:p>
        </p:txBody>
      </p:sp>
      <p:sp>
        <p:nvSpPr>
          <p:cNvPr id="43" name="矩形 42"/>
          <p:cNvSpPr/>
          <p:nvPr/>
        </p:nvSpPr>
        <p:spPr>
          <a:xfrm>
            <a:off x="4967208" y="5469451"/>
            <a:ext cx="697627" cy="246221"/>
          </a:xfrm>
          <a:prstGeom prst="rect">
            <a:avLst/>
          </a:prstGeom>
          <a:solidFill>
            <a:schemeClr val="bg1"/>
          </a:solidFill>
        </p:spPr>
        <p:txBody>
          <a:bodyPr wrap="none">
            <a:spAutoFit/>
          </a:bodyPr>
          <a:lstStyle/>
          <a:p>
            <a:r>
              <a:rPr lang="zh-CN" altLang="en-US" sz="1000" b="1" dirty="0"/>
              <a:t>大肠杆菌</a:t>
            </a:r>
          </a:p>
        </p:txBody>
      </p:sp>
      <p:sp>
        <p:nvSpPr>
          <p:cNvPr id="44" name="矩形 43"/>
          <p:cNvSpPr/>
          <p:nvPr/>
        </p:nvSpPr>
        <p:spPr>
          <a:xfrm>
            <a:off x="4967514" y="5757483"/>
            <a:ext cx="441146" cy="246221"/>
          </a:xfrm>
          <a:prstGeom prst="rect">
            <a:avLst/>
          </a:prstGeom>
          <a:solidFill>
            <a:schemeClr val="bg1"/>
          </a:solidFill>
        </p:spPr>
        <p:txBody>
          <a:bodyPr wrap="none">
            <a:spAutoFit/>
          </a:bodyPr>
          <a:lstStyle/>
          <a:p>
            <a:r>
              <a:rPr lang="zh-CN" altLang="en-US" sz="1000" b="1" dirty="0" smtClean="0"/>
              <a:t>大豆</a:t>
            </a:r>
            <a:endParaRPr lang="zh-CN" altLang="en-US" sz="1000" b="1" dirty="0"/>
          </a:p>
        </p:txBody>
      </p:sp>
      <p:sp>
        <p:nvSpPr>
          <p:cNvPr id="45" name="矩形 44"/>
          <p:cNvSpPr/>
          <p:nvPr/>
        </p:nvSpPr>
        <p:spPr>
          <a:xfrm>
            <a:off x="4960088" y="6036723"/>
            <a:ext cx="697627" cy="246221"/>
          </a:xfrm>
          <a:prstGeom prst="rect">
            <a:avLst/>
          </a:prstGeom>
          <a:solidFill>
            <a:schemeClr val="bg1"/>
          </a:solidFill>
        </p:spPr>
        <p:txBody>
          <a:bodyPr wrap="none">
            <a:spAutoFit/>
          </a:bodyPr>
          <a:lstStyle/>
          <a:p>
            <a:r>
              <a:rPr lang="zh-CN" altLang="en-US" sz="1000" b="1" dirty="0" smtClean="0"/>
              <a:t>非洲爪蟾</a:t>
            </a:r>
            <a:endParaRPr lang="zh-CN" altLang="en-US" sz="1000" b="1" dirty="0"/>
          </a:p>
        </p:txBody>
      </p:sp>
      <p:cxnSp>
        <p:nvCxnSpPr>
          <p:cNvPr id="12" name="直接连接符 11"/>
          <p:cNvCxnSpPr/>
          <p:nvPr/>
        </p:nvCxnSpPr>
        <p:spPr>
          <a:xfrm>
            <a:off x="449832" y="6290270"/>
            <a:ext cx="8258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231775" y="663575"/>
            <a:ext cx="8661400" cy="0"/>
          </a:xfrm>
          <a:prstGeom prst="line">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7" name="TextBox 5"/>
          <p:cNvSpPr txBox="1">
            <a:spLocks noChangeArrowheads="1"/>
          </p:cNvSpPr>
          <p:nvPr/>
        </p:nvSpPr>
        <p:spPr bwMode="auto">
          <a:xfrm>
            <a:off x="104775" y="30110"/>
            <a:ext cx="8788400"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rPr>
              <a:t>(1) </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本</a:t>
            </a:r>
            <a:r>
              <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rPr>
              <a:t>课题所选择的代表性</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物种</a:t>
            </a:r>
            <a:endPar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sp>
        <p:nvSpPr>
          <p:cNvPr id="2" name="TextBox 1"/>
          <p:cNvSpPr txBox="1"/>
          <p:nvPr/>
        </p:nvSpPr>
        <p:spPr>
          <a:xfrm>
            <a:off x="325089" y="757615"/>
            <a:ext cx="8389467" cy="338554"/>
          </a:xfrm>
          <a:prstGeom prst="rect">
            <a:avLst/>
          </a:prstGeom>
          <a:noFill/>
        </p:spPr>
        <p:txBody>
          <a:bodyPr wrap="square" rtlCol="0">
            <a:spAutoFit/>
          </a:bodyPr>
          <a:lstStyle/>
          <a:p>
            <a:pPr marL="285750" indent="-285750">
              <a:buFont typeface="Wingdings" panose="05000000000000000000" pitchFamily="2" charset="2"/>
              <a:buChar char="u"/>
            </a:pPr>
            <a:r>
              <a:rPr lang="zh-CN" altLang="en-US" sz="1600" b="1" dirty="0" smtClean="0">
                <a:solidFill>
                  <a:srgbClr val="0070C0"/>
                </a:solidFill>
              </a:rPr>
              <a:t>基于全球最大基因表达谱数据库统计信息，选择了</a:t>
            </a:r>
            <a:r>
              <a:rPr lang="en-US" altLang="zh-CN" sz="1600" b="1" dirty="0" smtClean="0">
                <a:solidFill>
                  <a:srgbClr val="0070C0"/>
                </a:solidFill>
              </a:rPr>
              <a:t>16</a:t>
            </a:r>
            <a:r>
              <a:rPr lang="zh-CN" altLang="en-US" sz="1600" b="1" dirty="0" smtClean="0">
                <a:solidFill>
                  <a:srgbClr val="0070C0"/>
                </a:solidFill>
              </a:rPr>
              <a:t>个代表性模式生物作为研究对象。</a:t>
            </a:r>
            <a:endParaRPr lang="zh-CN" altLang="en-US" sz="1600" b="1" dirty="0">
              <a:solidFill>
                <a:srgbClr val="0070C0"/>
              </a:solidFill>
            </a:endParaRPr>
          </a:p>
        </p:txBody>
      </p:sp>
    </p:spTree>
    <p:extLst>
      <p:ext uri="{BB962C8B-B14F-4D97-AF65-F5344CB8AC3E}">
        <p14:creationId xmlns:p14="http://schemas.microsoft.com/office/powerpoint/2010/main" val="31863683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356965869"/>
              </p:ext>
            </p:extLst>
          </p:nvPr>
        </p:nvGraphicFramePr>
        <p:xfrm>
          <a:off x="257295" y="694287"/>
          <a:ext cx="8616134" cy="6018506"/>
        </p:xfrm>
        <a:graphic>
          <a:graphicData uri="http://schemas.openxmlformats.org/drawingml/2006/table">
            <a:tbl>
              <a:tblPr firstRow="1" bandRow="1">
                <a:tableStyleId>{1FECB4D8-DB02-4DC6-A0A2-4F2EBAE1DC90}</a:tableStyleId>
              </a:tblPr>
              <a:tblGrid>
                <a:gridCol w="1962291"/>
                <a:gridCol w="3344618"/>
                <a:gridCol w="1327229"/>
                <a:gridCol w="1052936"/>
                <a:gridCol w="929060"/>
              </a:tblGrid>
              <a:tr h="316738">
                <a:tc>
                  <a:txBody>
                    <a:bodyPr/>
                    <a:lstStyle/>
                    <a:p>
                      <a:pPr algn="ctr"/>
                      <a:r>
                        <a:rPr lang="en-US" altLang="zh-CN" sz="1600" dirty="0" smtClean="0">
                          <a:solidFill>
                            <a:srgbClr val="0000FF"/>
                          </a:solidFill>
                        </a:rPr>
                        <a:t>Organism Name</a:t>
                      </a:r>
                      <a:endParaRPr lang="zh-CN" altLang="en-US" sz="1600" dirty="0">
                        <a:solidFill>
                          <a:srgbClr val="0000FF"/>
                        </a:solidFill>
                      </a:endParaRPr>
                    </a:p>
                  </a:txBody>
                  <a:tcPr/>
                </a:tc>
                <a:tc>
                  <a:txBody>
                    <a:bodyPr/>
                    <a:lstStyle/>
                    <a:p>
                      <a:pPr algn="ctr"/>
                      <a:r>
                        <a:rPr lang="en-US" altLang="zh-CN" sz="1600" dirty="0" smtClean="0">
                          <a:solidFill>
                            <a:srgbClr val="0000FF"/>
                          </a:solidFill>
                        </a:rPr>
                        <a:t>Organism</a:t>
                      </a:r>
                      <a:r>
                        <a:rPr lang="en-US" altLang="zh-CN" sz="1600" baseline="0" dirty="0" smtClean="0">
                          <a:solidFill>
                            <a:srgbClr val="0000FF"/>
                          </a:solidFill>
                        </a:rPr>
                        <a:t> Groups</a:t>
                      </a:r>
                      <a:endParaRPr lang="zh-CN" altLang="en-US" sz="1600" dirty="0">
                        <a:solidFill>
                          <a:srgbClr val="0000FF"/>
                        </a:solidFill>
                      </a:endParaRPr>
                    </a:p>
                  </a:txBody>
                  <a:tcPr/>
                </a:tc>
                <a:tc>
                  <a:txBody>
                    <a:bodyPr/>
                    <a:lstStyle/>
                    <a:p>
                      <a:pPr algn="ctr"/>
                      <a:r>
                        <a:rPr lang="en-US" altLang="zh-CN" sz="1600" dirty="0" smtClean="0">
                          <a:solidFill>
                            <a:srgbClr val="0000FF"/>
                          </a:solidFill>
                        </a:rPr>
                        <a:t>chromosome</a:t>
                      </a:r>
                      <a:endParaRPr lang="zh-CN" altLang="en-US" sz="1600" dirty="0">
                        <a:solidFill>
                          <a:srgbClr val="0000FF"/>
                        </a:solidFill>
                      </a:endParaRPr>
                    </a:p>
                  </a:txBody>
                  <a:tcPr/>
                </a:tc>
                <a:tc>
                  <a:txBody>
                    <a:bodyPr/>
                    <a:lstStyle/>
                    <a:p>
                      <a:pPr algn="ctr"/>
                      <a:r>
                        <a:rPr lang="en-US" altLang="zh-CN" sz="1600" dirty="0" smtClean="0">
                          <a:solidFill>
                            <a:srgbClr val="0000FF"/>
                          </a:solidFill>
                        </a:rPr>
                        <a:t>Organelle</a:t>
                      </a:r>
                      <a:endParaRPr lang="zh-CN" altLang="en-US" sz="1600" dirty="0">
                        <a:solidFill>
                          <a:srgbClr val="0000FF"/>
                        </a:solidFill>
                      </a:endParaRPr>
                    </a:p>
                  </a:txBody>
                  <a:tcPr/>
                </a:tc>
                <a:tc>
                  <a:txBody>
                    <a:bodyPr/>
                    <a:lstStyle/>
                    <a:p>
                      <a:pPr algn="ctr"/>
                      <a:r>
                        <a:rPr lang="en-US" altLang="zh-CN" sz="1600" dirty="0" smtClean="0">
                          <a:solidFill>
                            <a:srgbClr val="0000FF"/>
                          </a:solidFill>
                        </a:rPr>
                        <a:t>Size (Mb)</a:t>
                      </a:r>
                      <a:endParaRPr lang="zh-CN" altLang="en-US" sz="1600" dirty="0">
                        <a:solidFill>
                          <a:srgbClr val="0000FF"/>
                        </a:solidFill>
                      </a:endParaRPr>
                    </a:p>
                  </a:txBody>
                  <a:tcPr/>
                </a:tc>
              </a:tr>
              <a:tr h="356394">
                <a:tc>
                  <a:txBody>
                    <a:bodyPr/>
                    <a:lstStyle/>
                    <a:p>
                      <a:pPr algn="l"/>
                      <a:r>
                        <a:rPr lang="en-US" altLang="zh-CN" sz="1300" b="1" i="1" kern="1200" dirty="0" smtClean="0">
                          <a:effectLst/>
                          <a:latin typeface="Times New Roman" panose="02020603050405020304" pitchFamily="18" charset="0"/>
                          <a:cs typeface="Times New Roman" panose="02020603050405020304" pitchFamily="18" charset="0"/>
                        </a:rPr>
                        <a:t>Homo sapiens</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Mammals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24</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3,298.43</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dirty="0" err="1" smtClean="0">
                          <a:latin typeface="Times New Roman" panose="02020603050405020304" pitchFamily="18" charset="0"/>
                          <a:cs typeface="Times New Roman" panose="02020603050405020304" pitchFamily="18" charset="0"/>
                        </a:rPr>
                        <a:t>Mus</a:t>
                      </a:r>
                      <a:r>
                        <a:rPr lang="en-US" altLang="zh-CN" sz="1300" b="1" i="1" dirty="0" smtClean="0">
                          <a:latin typeface="Times New Roman" panose="02020603050405020304" pitchFamily="18" charset="0"/>
                          <a:cs typeface="Times New Roman" panose="02020603050405020304" pitchFamily="18" charset="0"/>
                        </a:rPr>
                        <a:t> </a:t>
                      </a:r>
                      <a:r>
                        <a:rPr lang="en-US" altLang="zh-CN" sz="1300" b="1" i="1" dirty="0" err="1" smtClean="0">
                          <a:latin typeface="Times New Roman" panose="02020603050405020304" pitchFamily="18" charset="0"/>
                          <a:cs typeface="Times New Roman" panose="02020603050405020304" pitchFamily="18" charset="0"/>
                        </a:rPr>
                        <a:t>musculus</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Mammals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2,728.22</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kern="1200" dirty="0" err="1" smtClean="0">
                          <a:effectLst/>
                          <a:latin typeface="Times New Roman" panose="02020603050405020304" pitchFamily="18" charset="0"/>
                          <a:cs typeface="Times New Roman" panose="02020603050405020304" pitchFamily="18" charset="0"/>
                        </a:rPr>
                        <a:t>Rattus</a:t>
                      </a:r>
                      <a:r>
                        <a:rPr lang="en-US" altLang="zh-CN" sz="1300" b="1" i="1" kern="1200" dirty="0" smtClean="0">
                          <a:effectLst/>
                          <a:latin typeface="Times New Roman" panose="02020603050405020304" pitchFamily="18" charset="0"/>
                          <a:cs typeface="Times New Roman" panose="02020603050405020304" pitchFamily="18" charset="0"/>
                        </a:rPr>
                        <a:t> </a:t>
                      </a:r>
                      <a:r>
                        <a:rPr lang="en-US" altLang="zh-CN" sz="1300" b="1" i="1" kern="1200" dirty="0" err="1" smtClean="0">
                          <a:effectLst/>
                          <a:latin typeface="Times New Roman" panose="02020603050405020304" pitchFamily="18" charset="0"/>
                          <a:cs typeface="Times New Roman" panose="02020603050405020304" pitchFamily="18" charset="0"/>
                        </a:rPr>
                        <a:t>norvegicus</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Mammals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22</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2,647.92</a:t>
                      </a:r>
                      <a:endParaRPr lang="zh-CN" altLang="en-US" sz="1400" dirty="0">
                        <a:latin typeface="Times New Roman" panose="02020603050405020304" pitchFamily="18" charset="0"/>
                        <a:cs typeface="Times New Roman" panose="02020603050405020304" pitchFamily="18" charset="0"/>
                      </a:endParaRPr>
                    </a:p>
                  </a:txBody>
                  <a:tcPr anchor="ctr"/>
                </a:tc>
              </a:tr>
              <a:tr h="360612">
                <a:tc>
                  <a:txBody>
                    <a:bodyPr/>
                    <a:lstStyle/>
                    <a:p>
                      <a:pPr algn="l"/>
                      <a:r>
                        <a:rPr lang="en-US" altLang="zh-CN" sz="1300" b="1" i="1" kern="1200" dirty="0" smtClean="0">
                          <a:effectLst/>
                          <a:latin typeface="Times New Roman" panose="02020603050405020304" pitchFamily="18" charset="0"/>
                          <a:cs typeface="Times New Roman" panose="02020603050405020304" pitchFamily="18" charset="0"/>
                        </a:rPr>
                        <a:t>Drosophila melanogaster</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Insects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7</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143.726</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kern="1200" dirty="0" smtClean="0">
                          <a:effectLst/>
                          <a:latin typeface="Times New Roman" panose="02020603050405020304" pitchFamily="18" charset="0"/>
                          <a:cs typeface="Times New Roman" panose="02020603050405020304" pitchFamily="18" charset="0"/>
                        </a:rPr>
                        <a:t>Arabidopsis thaliana</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Plants; Land Plants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5</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119.669</a:t>
                      </a:r>
                      <a:endParaRPr lang="zh-CN" altLang="en-US" sz="1400" dirty="0">
                        <a:latin typeface="Times New Roman" panose="02020603050405020304" pitchFamily="18" charset="0"/>
                        <a:cs typeface="Times New Roman" panose="02020603050405020304" pitchFamily="18" charset="0"/>
                      </a:endParaRPr>
                    </a:p>
                  </a:txBody>
                  <a:tcPr anchor="ctr"/>
                </a:tc>
              </a:tr>
              <a:tr h="360612">
                <a:tc>
                  <a:txBody>
                    <a:bodyPr/>
                    <a:lstStyle/>
                    <a:p>
                      <a:pPr algn="l"/>
                      <a:r>
                        <a:rPr lang="en-US" altLang="zh-CN" sz="1300" b="1" i="1" dirty="0" smtClean="0">
                          <a:latin typeface="Times New Roman" panose="02020603050405020304" pitchFamily="18" charset="0"/>
                          <a:cs typeface="Times New Roman" panose="02020603050405020304" pitchFamily="18" charset="0"/>
                        </a:rPr>
                        <a:t>Saccharomyces </a:t>
                      </a:r>
                      <a:r>
                        <a:rPr lang="en-US" altLang="zh-CN" sz="1300" b="1" i="1" dirty="0" err="1" smtClean="0">
                          <a:latin typeface="Times New Roman" panose="02020603050405020304" pitchFamily="18" charset="0"/>
                          <a:cs typeface="Times New Roman" panose="02020603050405020304" pitchFamily="18" charset="0"/>
                        </a:rPr>
                        <a:t>cerevisiae</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Fungi; Ascomycetes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16</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12.1571</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u="none" strike="noStrike" kern="1200" dirty="0" err="1" smtClean="0">
                          <a:effectLst/>
                          <a:latin typeface="Times New Roman" panose="02020603050405020304" pitchFamily="18" charset="0"/>
                          <a:cs typeface="Times New Roman" panose="02020603050405020304" pitchFamily="18" charset="0"/>
                        </a:rPr>
                        <a:t>Macaca</a:t>
                      </a:r>
                      <a:r>
                        <a:rPr lang="en-US" altLang="zh-CN" sz="1300" b="1" i="1" u="none" strike="noStrike" kern="1200" dirty="0" smtClean="0">
                          <a:effectLst/>
                          <a:latin typeface="Times New Roman" panose="02020603050405020304" pitchFamily="18" charset="0"/>
                          <a:cs typeface="Times New Roman" panose="02020603050405020304" pitchFamily="18" charset="0"/>
                        </a:rPr>
                        <a:t> </a:t>
                      </a:r>
                      <a:r>
                        <a:rPr lang="en-US" altLang="zh-CN" sz="1300" b="1" i="1" u="none" strike="noStrike" kern="1200" dirty="0" err="1" smtClean="0">
                          <a:effectLst/>
                          <a:latin typeface="Times New Roman" panose="02020603050405020304" pitchFamily="18" charset="0"/>
                          <a:cs typeface="Times New Roman" panose="02020603050405020304" pitchFamily="18" charset="0"/>
                        </a:rPr>
                        <a:t>mulatta</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Mammals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22</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2,971.33</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kern="1200" dirty="0" err="1" smtClean="0">
                          <a:effectLst/>
                          <a:latin typeface="Times New Roman" panose="02020603050405020304" pitchFamily="18" charset="0"/>
                          <a:cs typeface="Times New Roman" panose="02020603050405020304" pitchFamily="18" charset="0"/>
                        </a:rPr>
                        <a:t>Caenorhabditis</a:t>
                      </a:r>
                      <a:r>
                        <a:rPr lang="en-US" altLang="zh-CN" sz="1300" b="1" i="1" kern="1200" dirty="0" smtClean="0">
                          <a:effectLst/>
                          <a:latin typeface="Times New Roman" panose="02020603050405020304" pitchFamily="18" charset="0"/>
                          <a:cs typeface="Times New Roman" panose="02020603050405020304" pitchFamily="18" charset="0"/>
                        </a:rPr>
                        <a:t> </a:t>
                      </a:r>
                      <a:r>
                        <a:rPr lang="en-US" altLang="zh-CN" sz="1300" b="1" i="1" kern="1200" dirty="0" err="1" smtClean="0">
                          <a:effectLst/>
                          <a:latin typeface="Times New Roman" panose="02020603050405020304" pitchFamily="18" charset="0"/>
                          <a:cs typeface="Times New Roman" panose="02020603050405020304" pitchFamily="18" charset="0"/>
                        </a:rPr>
                        <a:t>elegans</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Roundworms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6</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100.286</a:t>
                      </a:r>
                      <a:endParaRPr lang="zh-CN" altLang="en-US" sz="1400" dirty="0">
                        <a:latin typeface="Times New Roman" panose="02020603050405020304" pitchFamily="18" charset="0"/>
                        <a:cs typeface="Times New Roman" panose="02020603050405020304" pitchFamily="18" charset="0"/>
                      </a:endParaRPr>
                    </a:p>
                  </a:txBody>
                  <a:tcPr anchor="ctr"/>
                </a:tc>
              </a:tr>
              <a:tr h="323569">
                <a:tc>
                  <a:txBody>
                    <a:bodyPr/>
                    <a:lstStyle/>
                    <a:p>
                      <a:pPr algn="l"/>
                      <a:r>
                        <a:rPr lang="en-US" altLang="zh-CN" sz="1300" b="1" i="1" kern="1200" dirty="0" err="1" smtClean="0">
                          <a:effectLst/>
                          <a:latin typeface="Times New Roman" panose="02020603050405020304" pitchFamily="18" charset="0"/>
                          <a:cs typeface="Times New Roman" panose="02020603050405020304" pitchFamily="18" charset="0"/>
                        </a:rPr>
                        <a:t>Sus</a:t>
                      </a:r>
                      <a:r>
                        <a:rPr lang="en-US" altLang="zh-CN" sz="1300" b="1" i="1" kern="1200" dirty="0" smtClean="0">
                          <a:effectLst/>
                          <a:latin typeface="Times New Roman" panose="02020603050405020304" pitchFamily="18" charset="0"/>
                          <a:cs typeface="Times New Roman" panose="02020603050405020304" pitchFamily="18" charset="0"/>
                        </a:rPr>
                        <a:t> </a:t>
                      </a:r>
                      <a:r>
                        <a:rPr lang="en-US" altLang="zh-CN" sz="1300" b="1" i="1" kern="1200" dirty="0" err="1" smtClean="0">
                          <a:effectLst/>
                          <a:latin typeface="Times New Roman" panose="02020603050405020304" pitchFamily="18" charset="0"/>
                          <a:cs typeface="Times New Roman" panose="02020603050405020304" pitchFamily="18" charset="0"/>
                        </a:rPr>
                        <a:t>scrofa</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400" dirty="0" smtClean="0">
                          <a:effectLst/>
                          <a:latin typeface="Times New Roman" panose="02020603050405020304" pitchFamily="18" charset="0"/>
                          <a:cs typeface="Times New Roman" panose="02020603050405020304" pitchFamily="18" charset="0"/>
                        </a:rPr>
                        <a:t>  </a:t>
                      </a:r>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Mammals</a:t>
                      </a:r>
                      <a:endParaRPr lang="zh-CN" altLang="en-US" sz="1400" dirty="0" smtClean="0">
                        <a:latin typeface="Times New Roman" panose="02020603050405020304" pitchFamily="18" charset="0"/>
                        <a:cs typeface="Times New Roman" panose="02020603050405020304" pitchFamily="18" charset="0"/>
                      </a:endParaRPr>
                    </a:p>
                  </a:txBody>
                  <a:tcPr marL="19050" marR="19050" marT="19050" marB="19050"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20</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2,501.91</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kern="1200" dirty="0" err="1" smtClean="0">
                          <a:effectLst/>
                          <a:latin typeface="Times New Roman" panose="02020603050405020304" pitchFamily="18" charset="0"/>
                          <a:cs typeface="Times New Roman" panose="02020603050405020304" pitchFamily="18" charset="0"/>
                        </a:rPr>
                        <a:t>Bos</a:t>
                      </a:r>
                      <a:r>
                        <a:rPr lang="en-US" altLang="zh-CN" sz="1300" b="1" i="1" kern="1200" dirty="0" smtClean="0">
                          <a:effectLst/>
                          <a:latin typeface="Times New Roman" panose="02020603050405020304" pitchFamily="18" charset="0"/>
                          <a:cs typeface="Times New Roman" panose="02020603050405020304" pitchFamily="18" charset="0"/>
                        </a:rPr>
                        <a:t> </a:t>
                      </a:r>
                      <a:r>
                        <a:rPr lang="en-US" altLang="zh-CN" sz="1300" b="1" i="1" kern="1200" dirty="0" err="1" smtClean="0">
                          <a:effectLst/>
                          <a:latin typeface="Times New Roman" panose="02020603050405020304" pitchFamily="18" charset="0"/>
                          <a:cs typeface="Times New Roman" panose="02020603050405020304" pitchFamily="18" charset="0"/>
                        </a:rPr>
                        <a:t>taurus</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Mammals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30</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2,711.21</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kern="1200" dirty="0" smtClean="0">
                          <a:effectLst/>
                          <a:latin typeface="Times New Roman" panose="02020603050405020304" pitchFamily="18" charset="0"/>
                          <a:cs typeface="Times New Roman" panose="02020603050405020304" pitchFamily="18" charset="0"/>
                        </a:rPr>
                        <a:t>Gallus </a:t>
                      </a:r>
                      <a:r>
                        <a:rPr lang="en-US" altLang="zh-CN" sz="1300" b="1" i="1" kern="1200" dirty="0" err="1" smtClean="0">
                          <a:effectLst/>
                          <a:latin typeface="Times New Roman" panose="02020603050405020304" pitchFamily="18" charset="0"/>
                          <a:cs typeface="Times New Roman" panose="02020603050405020304" pitchFamily="18" charset="0"/>
                        </a:rPr>
                        <a:t>gallus</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Birds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41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1,053.33</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kern="1200" dirty="0" err="1" smtClean="0">
                          <a:effectLst/>
                          <a:latin typeface="Times New Roman" panose="02020603050405020304" pitchFamily="18" charset="0"/>
                          <a:cs typeface="Times New Roman" panose="02020603050405020304" pitchFamily="18" charset="0"/>
                        </a:rPr>
                        <a:t>Zea</a:t>
                      </a:r>
                      <a:r>
                        <a:rPr lang="en-US" altLang="zh-CN" sz="1300" b="1" i="1" kern="1200" dirty="0" smtClean="0">
                          <a:effectLst/>
                          <a:latin typeface="Times New Roman" panose="02020603050405020304" pitchFamily="18" charset="0"/>
                          <a:cs typeface="Times New Roman" panose="02020603050405020304" pitchFamily="18" charset="0"/>
                        </a:rPr>
                        <a:t> mays</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Plants; Land Plants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10</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2,182.79</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kern="1200" dirty="0" err="1" smtClean="0">
                          <a:effectLst/>
                          <a:latin typeface="Times New Roman" panose="02020603050405020304" pitchFamily="18" charset="0"/>
                          <a:cs typeface="Times New Roman" panose="02020603050405020304" pitchFamily="18" charset="0"/>
                        </a:rPr>
                        <a:t>Oryza</a:t>
                      </a:r>
                      <a:r>
                        <a:rPr lang="en-US" altLang="zh-CN" sz="1300" b="1" i="1" kern="1200" dirty="0" smtClean="0">
                          <a:effectLst/>
                          <a:latin typeface="Times New Roman" panose="02020603050405020304" pitchFamily="18" charset="0"/>
                          <a:cs typeface="Times New Roman" panose="02020603050405020304" pitchFamily="18" charset="0"/>
                        </a:rPr>
                        <a:t> sativa</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Plants; Land Plants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12</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374.423</a:t>
                      </a:r>
                      <a:endParaRPr lang="zh-CN" altLang="en-US" sz="1400" dirty="0">
                        <a:latin typeface="Times New Roman" panose="02020603050405020304" pitchFamily="18" charset="0"/>
                        <a:cs typeface="Times New Roman" panose="02020603050405020304" pitchFamily="18" charset="0"/>
                      </a:endParaRPr>
                    </a:p>
                  </a:txBody>
                  <a:tcPr anchor="ctr"/>
                </a:tc>
              </a:tr>
              <a:tr h="361705">
                <a:tc>
                  <a:txBody>
                    <a:bodyPr/>
                    <a:lstStyle/>
                    <a:p>
                      <a:pPr algn="l"/>
                      <a:r>
                        <a:rPr lang="en-US" altLang="zh-CN" sz="1300" b="1" i="1" kern="1200" dirty="0" smtClean="0">
                          <a:effectLst/>
                          <a:latin typeface="Times New Roman" panose="02020603050405020304" pitchFamily="18" charset="0"/>
                          <a:cs typeface="Times New Roman" panose="02020603050405020304" pitchFamily="18" charset="0"/>
                        </a:rPr>
                        <a:t>Escherichia coli</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200" kern="1200" dirty="0" smtClean="0">
                          <a:effectLst/>
                          <a:latin typeface="Times New Roman" panose="02020603050405020304" pitchFamily="18" charset="0"/>
                          <a:cs typeface="Times New Roman" panose="02020603050405020304" pitchFamily="18" charset="0"/>
                        </a:rPr>
                        <a:t>Bacteria; </a:t>
                      </a:r>
                      <a:r>
                        <a:rPr lang="en-US" altLang="zh-CN" sz="1200" kern="1200" dirty="0" err="1" smtClean="0">
                          <a:effectLst/>
                          <a:latin typeface="Times New Roman" panose="02020603050405020304" pitchFamily="18" charset="0"/>
                          <a:cs typeface="Times New Roman" panose="02020603050405020304" pitchFamily="18" charset="0"/>
                        </a:rPr>
                        <a:t>Pseudomonadota</a:t>
                      </a:r>
                      <a:r>
                        <a:rPr lang="en-US" altLang="zh-CN" sz="1200" kern="1200" dirty="0" smtClean="0">
                          <a:effectLst/>
                          <a:latin typeface="Times New Roman" panose="02020603050405020304" pitchFamily="18" charset="0"/>
                          <a:cs typeface="Times New Roman" panose="02020603050405020304" pitchFamily="18" charset="0"/>
                        </a:rPr>
                        <a:t>; </a:t>
                      </a:r>
                      <a:r>
                        <a:rPr lang="en-US" altLang="zh-CN" sz="1200" kern="1200" dirty="0" err="1" smtClean="0">
                          <a:effectLst/>
                          <a:latin typeface="Times New Roman" panose="02020603050405020304" pitchFamily="18" charset="0"/>
                          <a:cs typeface="Times New Roman" panose="02020603050405020304" pitchFamily="18" charset="0"/>
                        </a:rPr>
                        <a:t>Gammaproteobacteria</a:t>
                      </a:r>
                      <a:endParaRPr lang="zh-CN" altLang="en-US" sz="12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5.5946</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kern="1200" dirty="0" smtClean="0">
                          <a:effectLst/>
                          <a:latin typeface="Times New Roman" panose="02020603050405020304" pitchFamily="18" charset="0"/>
                          <a:cs typeface="Times New Roman" panose="02020603050405020304" pitchFamily="18" charset="0"/>
                        </a:rPr>
                        <a:t>Glycine max</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Plants; Land Plants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20</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978.942</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kern="1200" dirty="0" err="1" smtClean="0">
                          <a:effectLst/>
                          <a:latin typeface="Times New Roman" panose="02020603050405020304" pitchFamily="18" charset="0"/>
                          <a:cs typeface="Times New Roman" panose="02020603050405020304" pitchFamily="18" charset="0"/>
                        </a:rPr>
                        <a:t>Xenopus</a:t>
                      </a:r>
                      <a:r>
                        <a:rPr lang="en-US" altLang="zh-CN" sz="1300" b="1" i="1" kern="1200" dirty="0" smtClean="0">
                          <a:effectLst/>
                          <a:latin typeface="Times New Roman" panose="02020603050405020304" pitchFamily="18" charset="0"/>
                          <a:cs typeface="Times New Roman" panose="02020603050405020304" pitchFamily="18" charset="0"/>
                        </a:rPr>
                        <a:t> </a:t>
                      </a:r>
                      <a:r>
                        <a:rPr lang="en-US" altLang="zh-CN" sz="1300" b="1" i="1" kern="1200" dirty="0" err="1" smtClean="0">
                          <a:effectLst/>
                          <a:latin typeface="Times New Roman" panose="02020603050405020304" pitchFamily="18" charset="0"/>
                          <a:cs typeface="Times New Roman" panose="02020603050405020304" pitchFamily="18" charset="0"/>
                        </a:rPr>
                        <a:t>laevis</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Amphibians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18</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2,742.47</a:t>
                      </a:r>
                      <a:endParaRPr lang="zh-CN" altLang="en-US" sz="1400" dirty="0">
                        <a:latin typeface="Times New Roman" panose="02020603050405020304" pitchFamily="18" charset="0"/>
                        <a:cs typeface="Times New Roman" panose="02020603050405020304" pitchFamily="18" charset="0"/>
                      </a:endParaRPr>
                    </a:p>
                  </a:txBody>
                  <a:tcPr anchor="ctr"/>
                </a:tc>
              </a:tr>
            </a:tbl>
          </a:graphicData>
        </a:graphic>
      </p:graphicFrame>
      <p:cxnSp>
        <p:nvCxnSpPr>
          <p:cNvPr id="6" name="直接连接符 5"/>
          <p:cNvCxnSpPr/>
          <p:nvPr/>
        </p:nvCxnSpPr>
        <p:spPr>
          <a:xfrm>
            <a:off x="231775" y="663575"/>
            <a:ext cx="8661400" cy="0"/>
          </a:xfrm>
          <a:prstGeom prst="line">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5"/>
          <p:cNvSpPr txBox="1">
            <a:spLocks noChangeArrowheads="1"/>
          </p:cNvSpPr>
          <p:nvPr/>
        </p:nvSpPr>
        <p:spPr bwMode="auto">
          <a:xfrm>
            <a:off x="104775" y="30110"/>
            <a:ext cx="8788400"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rPr>
              <a:t>(2) 16</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个代表性物种的分类学等信息</a:t>
            </a:r>
            <a:endPar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spTree>
    <p:extLst>
      <p:ext uri="{BB962C8B-B14F-4D97-AF65-F5344CB8AC3E}">
        <p14:creationId xmlns:p14="http://schemas.microsoft.com/office/powerpoint/2010/main" val="31191560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3736" y="639434"/>
            <a:ext cx="5400000" cy="6065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 name="表格 3"/>
          <p:cNvGraphicFramePr>
            <a:graphicFrameLocks noGrp="1"/>
          </p:cNvGraphicFramePr>
          <p:nvPr>
            <p:extLst>
              <p:ext uri="{D42A27DB-BD31-4B8C-83A1-F6EECF244321}">
                <p14:modId xmlns:p14="http://schemas.microsoft.com/office/powerpoint/2010/main" val="906317934"/>
              </p:ext>
            </p:extLst>
          </p:nvPr>
        </p:nvGraphicFramePr>
        <p:xfrm>
          <a:off x="6256574" y="323131"/>
          <a:ext cx="2627114" cy="6400143"/>
        </p:xfrm>
        <a:graphic>
          <a:graphicData uri="http://schemas.openxmlformats.org/drawingml/2006/table">
            <a:tbl>
              <a:tblPr>
                <a:tableStyleId>{5C22544A-7EE6-4342-B048-85BDC9FD1C3A}</a:tableStyleId>
              </a:tblPr>
              <a:tblGrid>
                <a:gridCol w="511715"/>
                <a:gridCol w="578531"/>
                <a:gridCol w="595654"/>
                <a:gridCol w="492806"/>
                <a:gridCol w="448408"/>
              </a:tblGrid>
              <a:tr h="376479">
                <a:tc>
                  <a:txBody>
                    <a:bodyPr/>
                    <a:lstStyle/>
                    <a:p>
                      <a:pPr algn="ctr" fontAlgn="ctr"/>
                      <a:r>
                        <a:rPr lang="en-US" sz="1200" b="1" u="none" strike="noStrike" dirty="0">
                          <a:effectLst>
                            <a:outerShdw blurRad="38100" dist="38100" dir="2700000" algn="tl">
                              <a:srgbClr val="000000">
                                <a:alpha val="43137"/>
                              </a:srgbClr>
                            </a:outerShdw>
                          </a:effectLst>
                          <a:latin typeface="+mn-ea"/>
                          <a:ea typeface="+mn-ea"/>
                        </a:rPr>
                        <a:t>CDS</a:t>
                      </a:r>
                      <a:endParaRPr lang="en-US" sz="1200" b="1" i="0" u="none" strike="noStrike" dirty="0">
                        <a:solidFill>
                          <a:srgbClr val="000000"/>
                        </a:solidFill>
                        <a:effectLst>
                          <a:outerShdw blurRad="38100" dist="38100" dir="2700000" algn="tl">
                            <a:srgbClr val="000000">
                              <a:alpha val="43137"/>
                            </a:srgbClr>
                          </a:outerShdw>
                        </a:effectLst>
                        <a:latin typeface="+mn-ea"/>
                        <a:ea typeface="+mn-ea"/>
                      </a:endParaRPr>
                    </a:p>
                  </a:txBody>
                  <a:tcPr marL="8320" marR="8320" marT="8320" marB="0" anchor="ctr">
                    <a:noFill/>
                  </a:tcPr>
                </a:tc>
                <a:tc>
                  <a:txBody>
                    <a:bodyPr/>
                    <a:lstStyle/>
                    <a:p>
                      <a:pPr algn="ctr" fontAlgn="ctr"/>
                      <a:r>
                        <a:rPr lang="en-US" sz="1200" b="1" u="none" strike="noStrike" dirty="0">
                          <a:effectLst>
                            <a:outerShdw blurRad="38100" dist="38100" dir="2700000" algn="tl">
                              <a:srgbClr val="000000">
                                <a:alpha val="43137"/>
                              </a:srgbClr>
                            </a:outerShdw>
                          </a:effectLst>
                          <a:latin typeface="+mn-ea"/>
                          <a:ea typeface="+mn-ea"/>
                        </a:rPr>
                        <a:t>miRNA</a:t>
                      </a:r>
                      <a:endParaRPr lang="en-US" sz="1200" b="1" i="0" u="none" strike="noStrike" dirty="0">
                        <a:solidFill>
                          <a:srgbClr val="000000"/>
                        </a:solidFill>
                        <a:effectLst>
                          <a:outerShdw blurRad="38100" dist="38100" dir="2700000" algn="tl">
                            <a:srgbClr val="000000">
                              <a:alpha val="43137"/>
                            </a:srgbClr>
                          </a:outerShdw>
                        </a:effectLst>
                        <a:latin typeface="+mn-ea"/>
                        <a:ea typeface="+mn-ea"/>
                      </a:endParaRPr>
                    </a:p>
                  </a:txBody>
                  <a:tcPr marL="8320" marR="8320" marT="8320" marB="0" anchor="ctr">
                    <a:noFill/>
                  </a:tcPr>
                </a:tc>
                <a:tc>
                  <a:txBody>
                    <a:bodyPr/>
                    <a:lstStyle/>
                    <a:p>
                      <a:pPr algn="ctr" fontAlgn="ctr"/>
                      <a:r>
                        <a:rPr lang="en-US" sz="1200" b="1" u="none" strike="noStrike" dirty="0" err="1">
                          <a:effectLst>
                            <a:outerShdw blurRad="38100" dist="38100" dir="2700000" algn="tl">
                              <a:srgbClr val="000000">
                                <a:alpha val="43137"/>
                              </a:srgbClr>
                            </a:outerShdw>
                          </a:effectLst>
                          <a:latin typeface="+mn-ea"/>
                          <a:ea typeface="+mn-ea"/>
                        </a:rPr>
                        <a:t>ncRNA</a:t>
                      </a:r>
                      <a:endParaRPr lang="en-US" sz="1200" b="1" i="0" u="none" strike="noStrike" dirty="0">
                        <a:solidFill>
                          <a:srgbClr val="000000"/>
                        </a:solidFill>
                        <a:effectLst>
                          <a:outerShdw blurRad="38100" dist="38100" dir="2700000" algn="tl">
                            <a:srgbClr val="000000">
                              <a:alpha val="43137"/>
                            </a:srgbClr>
                          </a:outerShdw>
                        </a:effectLst>
                        <a:latin typeface="+mn-ea"/>
                        <a:ea typeface="+mn-ea"/>
                      </a:endParaRPr>
                    </a:p>
                  </a:txBody>
                  <a:tcPr marL="8320" marR="8320" marT="8320" marB="0" anchor="ctr">
                    <a:noFill/>
                  </a:tcPr>
                </a:tc>
                <a:tc>
                  <a:txBody>
                    <a:bodyPr/>
                    <a:lstStyle/>
                    <a:p>
                      <a:pPr algn="ctr" fontAlgn="ctr"/>
                      <a:r>
                        <a:rPr lang="en-US" sz="1200" b="1" u="none" strike="noStrike" dirty="0" err="1">
                          <a:effectLst>
                            <a:outerShdw blurRad="38100" dist="38100" dir="2700000" algn="tl">
                              <a:srgbClr val="000000">
                                <a:alpha val="43137"/>
                              </a:srgbClr>
                            </a:outerShdw>
                          </a:effectLst>
                          <a:latin typeface="+mn-ea"/>
                          <a:ea typeface="+mn-ea"/>
                        </a:rPr>
                        <a:t>rRNA</a:t>
                      </a:r>
                      <a:endParaRPr lang="en-US" sz="1200" b="1" i="0" u="none" strike="noStrike" dirty="0">
                        <a:solidFill>
                          <a:srgbClr val="000000"/>
                        </a:solidFill>
                        <a:effectLst>
                          <a:outerShdw blurRad="38100" dist="38100" dir="2700000" algn="tl">
                            <a:srgbClr val="000000">
                              <a:alpha val="43137"/>
                            </a:srgbClr>
                          </a:outerShdw>
                        </a:effectLst>
                        <a:latin typeface="+mn-ea"/>
                        <a:ea typeface="+mn-ea"/>
                      </a:endParaRPr>
                    </a:p>
                  </a:txBody>
                  <a:tcPr marL="8320" marR="8320" marT="8320" marB="0" anchor="ctr">
                    <a:noFill/>
                  </a:tcPr>
                </a:tc>
                <a:tc>
                  <a:txBody>
                    <a:bodyPr/>
                    <a:lstStyle/>
                    <a:p>
                      <a:pPr algn="ctr" fontAlgn="ctr"/>
                      <a:r>
                        <a:rPr lang="en-US" sz="1200" b="1" u="none" strike="noStrike" dirty="0" err="1">
                          <a:effectLst>
                            <a:outerShdw blurRad="38100" dist="38100" dir="2700000" algn="tl">
                              <a:srgbClr val="000000">
                                <a:alpha val="43137"/>
                              </a:srgbClr>
                            </a:outerShdw>
                          </a:effectLst>
                          <a:latin typeface="+mn-ea"/>
                          <a:ea typeface="+mn-ea"/>
                        </a:rPr>
                        <a:t>tRNA</a:t>
                      </a:r>
                      <a:endParaRPr lang="en-US" sz="1200" b="1" i="0" u="none" strike="noStrike" dirty="0">
                        <a:solidFill>
                          <a:srgbClr val="000000"/>
                        </a:solidFill>
                        <a:effectLst>
                          <a:outerShdw blurRad="38100" dist="38100" dir="2700000" algn="tl">
                            <a:srgbClr val="000000">
                              <a:alpha val="43137"/>
                            </a:srgbClr>
                          </a:outerShdw>
                        </a:effectLst>
                        <a:latin typeface="+mn-ea"/>
                        <a:ea typeface="+mn-ea"/>
                      </a:endParaRPr>
                    </a:p>
                  </a:txBody>
                  <a:tcPr marL="8320" marR="8320" marT="8320" marB="0" anchor="ctr">
                    <a:noFill/>
                  </a:tcPr>
                </a:tc>
              </a:tr>
              <a:tr h="376479">
                <a:tc>
                  <a:txBody>
                    <a:bodyPr/>
                    <a:lstStyle/>
                    <a:p>
                      <a:pPr algn="ctr" fontAlgn="ctr"/>
                      <a:r>
                        <a:rPr lang="en-US" altLang="zh-CN" sz="1200" u="none" strike="noStrike" dirty="0">
                          <a:effectLst/>
                        </a:rPr>
                        <a:t>21121</a:t>
                      </a:r>
                      <a:endParaRPr lang="en-US" altLang="zh-CN" sz="1200" b="0" i="0" u="none" strike="noStrike" dirty="0">
                        <a:solidFill>
                          <a:srgbClr val="000000"/>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dirty="0">
                          <a:effectLst/>
                        </a:rPr>
                        <a:t>580</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2644</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61</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22</a:t>
                      </a:r>
                      <a:endParaRPr lang="en-US" altLang="zh-CN" sz="1200" b="0" i="0" u="none" strike="noStrike" dirty="0">
                        <a:solidFill>
                          <a:srgbClr val="000000"/>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dirty="0">
                          <a:effectLst/>
                        </a:rPr>
                        <a:t>20619</a:t>
                      </a:r>
                      <a:endParaRPr lang="en-US" altLang="zh-CN" sz="1200" b="0" i="0" u="none" strike="noStrike" dirty="0">
                        <a:solidFill>
                          <a:srgbClr val="000000"/>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dirty="0">
                          <a:effectLst/>
                        </a:rPr>
                        <a:t>1913</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1452</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761</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22</a:t>
                      </a:r>
                      <a:endParaRPr lang="en-US" altLang="zh-CN" sz="1200" b="0" i="0" u="none" strike="noStrike" dirty="0">
                        <a:solidFill>
                          <a:srgbClr val="000000"/>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dirty="0">
                          <a:effectLst/>
                        </a:rPr>
                        <a:t>22229</a:t>
                      </a:r>
                      <a:endParaRPr lang="en-US" altLang="zh-CN" sz="1200" b="0" i="0" u="none" strike="noStrike" dirty="0">
                        <a:solidFill>
                          <a:srgbClr val="000000"/>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a:effectLst/>
                        </a:rPr>
                        <a:t>463</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2351</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139</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22</a:t>
                      </a:r>
                      <a:endParaRPr lang="en-US" altLang="zh-CN" sz="1200" b="0" i="0" u="none" strike="noStrike" dirty="0">
                        <a:solidFill>
                          <a:srgbClr val="000000"/>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dirty="0">
                          <a:effectLst/>
                        </a:rPr>
                        <a:t>22292</a:t>
                      </a:r>
                      <a:endParaRPr lang="en-US" altLang="zh-CN" sz="1200" b="0" i="0" u="none" strike="noStrike" dirty="0">
                        <a:solidFill>
                          <a:srgbClr val="000000"/>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dirty="0">
                          <a:effectLst/>
                        </a:rPr>
                        <a:t>1227</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2380</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68</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22</a:t>
                      </a:r>
                      <a:endParaRPr lang="en-US" altLang="zh-CN" sz="1200" b="0" i="0" u="none" strike="noStrike" dirty="0">
                        <a:solidFill>
                          <a:srgbClr val="000000"/>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a:effectLst/>
                        </a:rPr>
                        <a:t>20981</a:t>
                      </a:r>
                      <a:endParaRPr lang="en-US" altLang="zh-CN" sz="1200" b="0" i="0" u="none" strike="noStrike">
                        <a:solidFill>
                          <a:srgbClr val="000000"/>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dirty="0">
                          <a:effectLst/>
                        </a:rPr>
                        <a:t>797</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1644</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16</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22</a:t>
                      </a:r>
                      <a:endParaRPr lang="en-US" altLang="zh-CN" sz="1200" b="0" i="0" u="none" strike="noStrike" dirty="0">
                        <a:solidFill>
                          <a:srgbClr val="000000"/>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a:effectLst/>
                        </a:rPr>
                        <a:t>20666</a:t>
                      </a:r>
                      <a:endParaRPr lang="en-US" altLang="zh-CN" sz="1200" b="0" i="0" u="none" strike="noStrike">
                        <a:solidFill>
                          <a:srgbClr val="000000"/>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dirty="0">
                          <a:effectLst/>
                        </a:rPr>
                        <a:t>315</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1</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4</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22</a:t>
                      </a:r>
                      <a:endParaRPr lang="en-US" altLang="zh-CN" sz="1200" b="0" i="0" u="none" strike="noStrike" dirty="0">
                        <a:solidFill>
                          <a:srgbClr val="000000"/>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dirty="0">
                          <a:effectLst/>
                        </a:rPr>
                        <a:t>17478</a:t>
                      </a:r>
                      <a:endParaRPr lang="en-US" altLang="zh-CN" sz="1200" b="0" i="0" u="none" strike="noStrike" dirty="0">
                        <a:solidFill>
                          <a:srgbClr val="000000"/>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dirty="0">
                          <a:effectLst/>
                        </a:rPr>
                        <a:t>718</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272</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97</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22</a:t>
                      </a:r>
                      <a:endParaRPr lang="en-US" altLang="zh-CN" sz="1200" b="0" i="0" u="none" strike="noStrike" dirty="0">
                        <a:solidFill>
                          <a:srgbClr val="000000"/>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dirty="0">
                          <a:solidFill>
                            <a:srgbClr val="FF00FF"/>
                          </a:solidFill>
                          <a:effectLst/>
                        </a:rPr>
                        <a:t>34476</a:t>
                      </a:r>
                      <a:endParaRPr lang="en-US" altLang="zh-CN" sz="1200" b="0" i="0" u="none" strike="noStrike" dirty="0">
                        <a:solidFill>
                          <a:srgbClr val="FF00FF"/>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a:effectLst/>
                        </a:rPr>
                        <a:t>.</a:t>
                      </a:r>
                      <a:endParaRPr lang="en-US" altLang="zh-CN" sz="1200" b="0" i="0" u="none" strike="noStrike">
                        <a:solidFill>
                          <a:srgbClr val="0000FF"/>
                        </a:solidFill>
                        <a:effectLst/>
                        <a:latin typeface="Times New Roman"/>
                      </a:endParaRPr>
                    </a:p>
                  </a:txBody>
                  <a:tcPr marL="8320" marR="8320" marT="8320" marB="0" anchor="ctr"/>
                </a:tc>
                <a:tc>
                  <a:txBody>
                    <a:bodyPr/>
                    <a:lstStyle/>
                    <a:p>
                      <a:pPr algn="ctr" fontAlgn="ctr"/>
                      <a:r>
                        <a:rPr lang="en-US" altLang="zh-CN" sz="1200" u="none" strike="noStrike">
                          <a:effectLst/>
                        </a:rPr>
                        <a:t>990</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377</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22</a:t>
                      </a:r>
                      <a:endParaRPr lang="en-US" altLang="zh-CN" sz="1200" b="0" i="0" u="none" strike="noStrike" dirty="0">
                        <a:solidFill>
                          <a:srgbClr val="000000"/>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dirty="0">
                          <a:effectLst/>
                        </a:rPr>
                        <a:t>19984</a:t>
                      </a:r>
                      <a:endParaRPr lang="en-US" altLang="zh-CN" sz="1200" b="0" i="0" u="none" strike="noStrike" dirty="0">
                        <a:solidFill>
                          <a:srgbClr val="000000"/>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a:effectLst/>
                        </a:rPr>
                        <a:t>260</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23702</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23</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b="1" u="none" strike="noStrike" dirty="0">
                          <a:solidFill>
                            <a:srgbClr val="FF00FF"/>
                          </a:solidFill>
                          <a:effectLst/>
                        </a:rPr>
                        <a:t>843</a:t>
                      </a:r>
                      <a:endParaRPr lang="en-US" altLang="zh-CN" sz="1200" b="1" i="0" u="none" strike="noStrike" dirty="0">
                        <a:solidFill>
                          <a:srgbClr val="FF00FF"/>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dirty="0">
                          <a:effectLst/>
                        </a:rPr>
                        <a:t>13968</a:t>
                      </a:r>
                      <a:endParaRPr lang="en-US" altLang="zh-CN" sz="1200" b="0" i="0" u="none" strike="noStrike" dirty="0">
                        <a:solidFill>
                          <a:srgbClr val="000000"/>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a:effectLst/>
                        </a:rPr>
                        <a:t>262</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896</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111</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22</a:t>
                      </a:r>
                      <a:endParaRPr lang="en-US" altLang="zh-CN" sz="1200" b="0" i="0" u="none" strike="noStrike" dirty="0">
                        <a:solidFill>
                          <a:srgbClr val="000000"/>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a:effectLst/>
                        </a:rPr>
                        <a:t>6017</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a:t>
                      </a:r>
                      <a:endParaRPr lang="en-US" altLang="zh-CN" sz="1200" b="0" i="0" u="none" strike="noStrike">
                        <a:solidFill>
                          <a:srgbClr val="0000FF"/>
                        </a:solidFill>
                        <a:effectLst/>
                        <a:latin typeface="Times New Roman"/>
                      </a:endParaRPr>
                    </a:p>
                  </a:txBody>
                  <a:tcPr marL="8320" marR="8320" marT="8320" marB="0" anchor="ctr"/>
                </a:tc>
                <a:tc>
                  <a:txBody>
                    <a:bodyPr/>
                    <a:lstStyle/>
                    <a:p>
                      <a:pPr algn="ctr" fontAlgn="ctr"/>
                      <a:r>
                        <a:rPr lang="en-US" altLang="zh-CN" sz="1200" u="none" strike="noStrike">
                          <a:effectLst/>
                        </a:rPr>
                        <a:t>107</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14</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299</a:t>
                      </a:r>
                      <a:endParaRPr lang="en-US" altLang="zh-CN" sz="1200" b="0" i="0" u="none" strike="noStrike" dirty="0">
                        <a:solidFill>
                          <a:srgbClr val="000000"/>
                        </a:solidFill>
                        <a:effectLst/>
                        <a:latin typeface="Times New Roman"/>
                      </a:endParaRPr>
                    </a:p>
                  </a:txBody>
                  <a:tcPr marL="8320" marR="8320" marT="8320" marB="0" anchor="ctr"/>
                </a:tc>
              </a:tr>
              <a:tr h="376479">
                <a:tc>
                  <a:txBody>
                    <a:bodyPr/>
                    <a:lstStyle/>
                    <a:p>
                      <a:pPr algn="ctr" fontAlgn="ctr"/>
                      <a:r>
                        <a:rPr lang="en-US" altLang="zh-CN" sz="1200" b="1" u="none" strike="noStrike" dirty="0">
                          <a:solidFill>
                            <a:srgbClr val="FF00FF"/>
                          </a:solidFill>
                          <a:effectLst/>
                        </a:rPr>
                        <a:t>47065</a:t>
                      </a:r>
                      <a:endParaRPr lang="en-US" altLang="zh-CN" sz="1200" b="1" i="0" u="none" strike="noStrike" dirty="0">
                        <a:solidFill>
                          <a:srgbClr val="FF00FF"/>
                        </a:solidFill>
                        <a:effectLst/>
                        <a:latin typeface="Times New Roman"/>
                      </a:endParaRPr>
                    </a:p>
                  </a:txBody>
                  <a:tcPr marL="8320" marR="8320" marT="8320" marB="0" anchor="ctr">
                    <a:solidFill>
                      <a:schemeClr val="accent5">
                        <a:lumMod val="40000"/>
                        <a:lumOff val="60000"/>
                      </a:schemeClr>
                    </a:solidFill>
                  </a:tcPr>
                </a:tc>
                <a:tc>
                  <a:txBody>
                    <a:bodyPr/>
                    <a:lstStyle/>
                    <a:p>
                      <a:pPr algn="ctr" fontAlgn="ctr"/>
                      <a:r>
                        <a:rPr lang="en-US" altLang="zh-CN" sz="1200" u="none" strike="noStrike">
                          <a:effectLst/>
                        </a:rPr>
                        <a:t>659</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1823</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458</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56</a:t>
                      </a:r>
                      <a:endParaRPr lang="en-US" altLang="zh-CN" sz="1200" b="0" i="0" u="none" strike="noStrike" dirty="0">
                        <a:solidFill>
                          <a:srgbClr val="000000"/>
                        </a:solidFill>
                        <a:effectLst/>
                        <a:latin typeface="Times New Roman"/>
                      </a:endParaRPr>
                    </a:p>
                  </a:txBody>
                  <a:tcPr marL="8320" marR="8320" marT="8320" marB="0" anchor="ctr"/>
                </a:tc>
              </a:tr>
              <a:tr h="376479">
                <a:tc>
                  <a:txBody>
                    <a:bodyPr/>
                    <a:lstStyle/>
                    <a:p>
                      <a:pPr algn="ctr" fontAlgn="ctr"/>
                      <a:r>
                        <a:rPr lang="en-US" altLang="zh-CN" sz="1200" u="none" strike="noStrike" dirty="0">
                          <a:effectLst/>
                        </a:rPr>
                        <a:t>27562</a:t>
                      </a:r>
                      <a:endParaRPr lang="en-US" altLang="zh-CN" sz="1200" b="0" i="0" u="none" strike="noStrike" dirty="0">
                        <a:solidFill>
                          <a:srgbClr val="000000"/>
                        </a:solidFill>
                        <a:effectLst/>
                        <a:latin typeface="Times New Roman"/>
                      </a:endParaRPr>
                    </a:p>
                  </a:txBody>
                  <a:tcPr marL="8320" marR="8320" marT="8320" marB="0" anchor="ctr">
                    <a:solidFill>
                      <a:schemeClr val="accent5">
                        <a:lumMod val="40000"/>
                        <a:lumOff val="60000"/>
                      </a:schemeClr>
                    </a:solidFill>
                  </a:tcPr>
                </a:tc>
                <a:tc>
                  <a:txBody>
                    <a:bodyPr/>
                    <a:lstStyle/>
                    <a:p>
                      <a:pPr algn="ctr" fontAlgn="ctr"/>
                      <a:r>
                        <a:rPr lang="en-US" altLang="zh-CN" sz="1200" u="none" strike="noStrike">
                          <a:effectLst/>
                        </a:rPr>
                        <a:t>326</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860</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14</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684</a:t>
                      </a:r>
                      <a:endParaRPr lang="en-US" altLang="zh-CN" sz="1200" b="0" i="0" u="none" strike="noStrike" dirty="0">
                        <a:solidFill>
                          <a:srgbClr val="000000"/>
                        </a:solidFill>
                        <a:effectLst/>
                        <a:latin typeface="Times New Roman"/>
                      </a:endParaRPr>
                    </a:p>
                  </a:txBody>
                  <a:tcPr marL="8320" marR="8320" marT="8320" marB="0" anchor="ctr"/>
                </a:tc>
              </a:tr>
              <a:tr h="376479">
                <a:tc>
                  <a:txBody>
                    <a:bodyPr/>
                    <a:lstStyle/>
                    <a:p>
                      <a:pPr algn="ctr" fontAlgn="ctr"/>
                      <a:r>
                        <a:rPr lang="en-US" altLang="zh-CN" sz="1200" u="none" strike="noStrike" dirty="0">
                          <a:effectLst/>
                        </a:rPr>
                        <a:t>28073</a:t>
                      </a:r>
                      <a:endParaRPr lang="en-US" altLang="zh-CN" sz="1200" b="0" i="0" u="none" strike="noStrike" dirty="0">
                        <a:solidFill>
                          <a:srgbClr val="000000"/>
                        </a:solidFill>
                        <a:effectLst/>
                        <a:latin typeface="Times New Roman"/>
                      </a:endParaRPr>
                    </a:p>
                  </a:txBody>
                  <a:tcPr marL="8320" marR="8320" marT="8320" marB="0" anchor="ctr">
                    <a:solidFill>
                      <a:schemeClr val="accent5">
                        <a:lumMod val="40000"/>
                        <a:lumOff val="60000"/>
                      </a:schemeClr>
                    </a:solidFill>
                  </a:tcPr>
                </a:tc>
                <a:tc>
                  <a:txBody>
                    <a:bodyPr/>
                    <a:lstStyle/>
                    <a:p>
                      <a:pPr algn="ctr" fontAlgn="ctr"/>
                      <a:r>
                        <a:rPr lang="en-US" altLang="zh-CN" sz="1200" u="none" strike="noStrike">
                          <a:effectLst/>
                        </a:rPr>
                        <a:t>.</a:t>
                      </a:r>
                      <a:endParaRPr lang="en-US" altLang="zh-CN" sz="1200" b="0" i="0" u="none" strike="noStrike">
                        <a:solidFill>
                          <a:srgbClr val="0000FF"/>
                        </a:solidFill>
                        <a:effectLst/>
                        <a:latin typeface="Times New Roman"/>
                      </a:endParaRPr>
                    </a:p>
                  </a:txBody>
                  <a:tcPr marL="8320" marR="8320" marT="8320" marB="0" anchor="ctr"/>
                </a:tc>
                <a:tc>
                  <a:txBody>
                    <a:bodyPr/>
                    <a:lstStyle/>
                    <a:p>
                      <a:pPr algn="ctr" fontAlgn="ctr"/>
                      <a:r>
                        <a:rPr lang="en-US" altLang="zh-CN" sz="1200" u="none" strike="noStrike">
                          <a:effectLst/>
                        </a:rPr>
                        <a:t>.</a:t>
                      </a:r>
                      <a:endParaRPr lang="en-US" altLang="zh-CN" sz="1200" b="0" i="0" u="none" strike="noStrike">
                        <a:solidFill>
                          <a:srgbClr val="0000FF"/>
                        </a:solidFill>
                        <a:effectLst/>
                        <a:latin typeface="Times New Roman"/>
                      </a:endParaRPr>
                    </a:p>
                  </a:txBody>
                  <a:tcPr marL="8320" marR="8320" marT="8320" marB="0" anchor="ctr"/>
                </a:tc>
                <a:tc>
                  <a:txBody>
                    <a:bodyPr/>
                    <a:lstStyle/>
                    <a:p>
                      <a:pPr algn="ctr" fontAlgn="ctr"/>
                      <a:r>
                        <a:rPr lang="en-US" altLang="zh-CN" sz="1200" u="none" strike="noStrike">
                          <a:effectLst/>
                        </a:rPr>
                        <a:t>11</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60</a:t>
                      </a:r>
                      <a:endParaRPr lang="en-US" altLang="zh-CN" sz="1200" b="0" i="0" u="none" strike="noStrike" dirty="0">
                        <a:solidFill>
                          <a:srgbClr val="000000"/>
                        </a:solidFill>
                        <a:effectLst/>
                        <a:latin typeface="Times New Roman"/>
                      </a:endParaRPr>
                    </a:p>
                  </a:txBody>
                  <a:tcPr marL="8320" marR="8320" marT="8320" marB="0" anchor="ctr"/>
                </a:tc>
              </a:tr>
              <a:tr h="376479">
                <a:tc>
                  <a:txBody>
                    <a:bodyPr/>
                    <a:lstStyle/>
                    <a:p>
                      <a:pPr algn="ctr" fontAlgn="ctr"/>
                      <a:r>
                        <a:rPr lang="en-US" altLang="zh-CN" sz="1200" u="none" strike="noStrike" dirty="0">
                          <a:effectLst/>
                        </a:rPr>
                        <a:t>34177</a:t>
                      </a:r>
                      <a:endParaRPr lang="en-US" altLang="zh-CN" sz="1200" b="0" i="0" u="none" strike="noStrike" dirty="0">
                        <a:solidFill>
                          <a:srgbClr val="000000"/>
                        </a:solidFill>
                        <a:effectLst/>
                        <a:latin typeface="Times New Roman"/>
                      </a:endParaRPr>
                    </a:p>
                  </a:txBody>
                  <a:tcPr marL="8320" marR="8320" marT="8320" marB="0" anchor="ctr">
                    <a:solidFill>
                      <a:schemeClr val="accent5">
                        <a:lumMod val="40000"/>
                        <a:lumOff val="60000"/>
                      </a:schemeClr>
                    </a:solidFill>
                  </a:tcPr>
                </a:tc>
                <a:tc>
                  <a:txBody>
                    <a:bodyPr/>
                    <a:lstStyle/>
                    <a:p>
                      <a:pPr algn="ctr" fontAlgn="ctr"/>
                      <a:r>
                        <a:rPr lang="en-US" altLang="zh-CN" sz="1200" u="none" strike="noStrike">
                          <a:effectLst/>
                        </a:rPr>
                        <a:t>164</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897</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2436</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38</a:t>
                      </a:r>
                      <a:endParaRPr lang="en-US" altLang="zh-CN" sz="1200" b="0" i="0" u="none" strike="noStrike" dirty="0">
                        <a:solidFill>
                          <a:srgbClr val="000000"/>
                        </a:solidFill>
                        <a:effectLst/>
                        <a:latin typeface="Times New Roman"/>
                      </a:endParaRPr>
                    </a:p>
                  </a:txBody>
                  <a:tcPr marL="8320" marR="8320" marT="8320" marB="0" anchor="ctr"/>
                </a:tc>
              </a:tr>
              <a:tr h="376479">
                <a:tc>
                  <a:txBody>
                    <a:bodyPr/>
                    <a:lstStyle/>
                    <a:p>
                      <a:pPr algn="ctr" fontAlgn="ctr"/>
                      <a:r>
                        <a:rPr lang="en-US" altLang="zh-CN" sz="1200" u="none" strike="noStrike">
                          <a:effectLst/>
                        </a:rPr>
                        <a:t>5449</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1</a:t>
                      </a:r>
                      <a:endParaRPr lang="en-US" altLang="zh-CN" sz="1200" b="0" i="0" u="none" strike="noStrike">
                        <a:solidFill>
                          <a:srgbClr val="FF0000"/>
                        </a:solidFill>
                        <a:effectLst/>
                        <a:latin typeface="Times New Roman"/>
                      </a:endParaRPr>
                    </a:p>
                  </a:txBody>
                  <a:tcPr marL="8320" marR="8320" marT="8320" marB="0" anchor="ctr"/>
                </a:tc>
                <a:tc>
                  <a:txBody>
                    <a:bodyPr/>
                    <a:lstStyle/>
                    <a:p>
                      <a:pPr algn="ctr" fontAlgn="ctr"/>
                      <a:r>
                        <a:rPr lang="en-US" altLang="zh-CN" sz="1200" u="none" strike="noStrike">
                          <a:effectLst/>
                        </a:rPr>
                        <a:t>9</a:t>
                      </a:r>
                      <a:endParaRPr lang="en-US" altLang="zh-CN" sz="1200" b="0" i="0" u="none" strike="noStrike">
                        <a:solidFill>
                          <a:srgbClr val="FF0000"/>
                        </a:solidFill>
                        <a:effectLst/>
                        <a:latin typeface="Times New Roman"/>
                      </a:endParaRPr>
                    </a:p>
                  </a:txBody>
                  <a:tcPr marL="8320" marR="8320" marT="8320" marB="0" anchor="ctr"/>
                </a:tc>
                <a:tc>
                  <a:txBody>
                    <a:bodyPr/>
                    <a:lstStyle/>
                    <a:p>
                      <a:pPr algn="ctr" fontAlgn="ctr"/>
                      <a:r>
                        <a:rPr lang="en-US" altLang="zh-CN" sz="1200" u="none" strike="noStrike">
                          <a:effectLst/>
                        </a:rPr>
                        <a:t>22</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98</a:t>
                      </a:r>
                      <a:endParaRPr lang="en-US" altLang="zh-CN" sz="1200" b="0" i="0" u="none" strike="noStrike" dirty="0">
                        <a:solidFill>
                          <a:srgbClr val="000000"/>
                        </a:solidFill>
                        <a:effectLst/>
                        <a:latin typeface="Times New Roman"/>
                      </a:endParaRPr>
                    </a:p>
                  </a:txBody>
                  <a:tcPr marL="8320" marR="8320" marT="8320" marB="0" anchor="ctr"/>
                </a:tc>
              </a:tr>
            </a:tbl>
          </a:graphicData>
        </a:graphic>
      </p:graphicFrame>
      <p:cxnSp>
        <p:nvCxnSpPr>
          <p:cNvPr id="6" name="直接连接符 5"/>
          <p:cNvCxnSpPr/>
          <p:nvPr/>
        </p:nvCxnSpPr>
        <p:spPr>
          <a:xfrm>
            <a:off x="5662583" y="639434"/>
            <a:ext cx="0" cy="37444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662583" y="4403143"/>
            <a:ext cx="0" cy="39604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662583" y="4815062"/>
            <a:ext cx="0" cy="151300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808761" y="639434"/>
            <a:ext cx="0" cy="5688632"/>
          </a:xfrm>
          <a:prstGeom prst="line">
            <a:avLst/>
          </a:prstGeom>
          <a:ln w="444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5808761" y="6328066"/>
            <a:ext cx="0" cy="376522"/>
          </a:xfrm>
          <a:prstGeom prst="line">
            <a:avLst/>
          </a:prstGeom>
          <a:ln w="444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rot="5400000">
            <a:off x="5398798" y="2984340"/>
            <a:ext cx="1147365" cy="369332"/>
          </a:xfrm>
          <a:prstGeom prst="rect">
            <a:avLst/>
          </a:prstGeom>
          <a:noFill/>
        </p:spPr>
        <p:txBody>
          <a:bodyPr wrap="none" rtlCol="0">
            <a:spAutoFit/>
          </a:bodyPr>
          <a:lstStyle/>
          <a:p>
            <a:r>
              <a:rPr lang="en-US" altLang="zh-CN" b="1" dirty="0" smtClean="0">
                <a:solidFill>
                  <a:schemeClr val="accent5">
                    <a:lumMod val="75000"/>
                  </a:schemeClr>
                </a:solidFill>
              </a:rPr>
              <a:t>Eukaryote</a:t>
            </a:r>
            <a:endParaRPr lang="zh-CN" altLang="en-US" b="1" dirty="0">
              <a:solidFill>
                <a:schemeClr val="accent5">
                  <a:lumMod val="75000"/>
                </a:schemeClr>
              </a:solidFill>
            </a:endParaRPr>
          </a:p>
        </p:txBody>
      </p:sp>
      <p:sp>
        <p:nvSpPr>
          <p:cNvPr id="30" name="TextBox 29"/>
          <p:cNvSpPr txBox="1"/>
          <p:nvPr/>
        </p:nvSpPr>
        <p:spPr>
          <a:xfrm>
            <a:off x="4635216" y="6328066"/>
            <a:ext cx="1237518" cy="369332"/>
          </a:xfrm>
          <a:prstGeom prst="rect">
            <a:avLst/>
          </a:prstGeom>
          <a:noFill/>
        </p:spPr>
        <p:txBody>
          <a:bodyPr wrap="none" rtlCol="0">
            <a:spAutoFit/>
          </a:bodyPr>
          <a:lstStyle/>
          <a:p>
            <a:r>
              <a:rPr lang="en-US" altLang="zh-CN" b="1" dirty="0" smtClean="0">
                <a:solidFill>
                  <a:schemeClr val="accent6">
                    <a:lumMod val="75000"/>
                  </a:schemeClr>
                </a:solidFill>
              </a:rPr>
              <a:t>Prokaryote</a:t>
            </a:r>
            <a:endParaRPr lang="zh-CN" altLang="en-US" b="1" dirty="0">
              <a:solidFill>
                <a:schemeClr val="accent6">
                  <a:lumMod val="75000"/>
                </a:schemeClr>
              </a:solidFill>
            </a:endParaRPr>
          </a:p>
        </p:txBody>
      </p:sp>
      <p:sp>
        <p:nvSpPr>
          <p:cNvPr id="31" name="TextBox 30"/>
          <p:cNvSpPr txBox="1"/>
          <p:nvPr/>
        </p:nvSpPr>
        <p:spPr>
          <a:xfrm rot="16200000">
            <a:off x="5187034" y="2138518"/>
            <a:ext cx="713657" cy="307777"/>
          </a:xfrm>
          <a:prstGeom prst="rect">
            <a:avLst/>
          </a:prstGeom>
          <a:noFill/>
        </p:spPr>
        <p:txBody>
          <a:bodyPr wrap="none" rtlCol="0">
            <a:spAutoFit/>
          </a:bodyPr>
          <a:lstStyle/>
          <a:p>
            <a:r>
              <a:rPr lang="en-US" altLang="zh-CN" sz="1400" b="1" dirty="0" smtClean="0">
                <a:solidFill>
                  <a:srgbClr val="FF0000"/>
                </a:solidFill>
              </a:rPr>
              <a:t>Animal</a:t>
            </a:r>
            <a:endParaRPr lang="zh-CN" altLang="en-US" sz="1400" b="1" dirty="0">
              <a:solidFill>
                <a:srgbClr val="FF0000"/>
              </a:solidFill>
            </a:endParaRPr>
          </a:p>
        </p:txBody>
      </p:sp>
      <p:sp>
        <p:nvSpPr>
          <p:cNvPr id="32" name="TextBox 31"/>
          <p:cNvSpPr txBox="1"/>
          <p:nvPr/>
        </p:nvSpPr>
        <p:spPr>
          <a:xfrm rot="16200000">
            <a:off x="5249551" y="4448498"/>
            <a:ext cx="588623" cy="307777"/>
          </a:xfrm>
          <a:prstGeom prst="rect">
            <a:avLst/>
          </a:prstGeom>
          <a:noFill/>
        </p:spPr>
        <p:txBody>
          <a:bodyPr wrap="none" rtlCol="0">
            <a:spAutoFit/>
          </a:bodyPr>
          <a:lstStyle/>
          <a:p>
            <a:r>
              <a:rPr lang="en-US" altLang="zh-CN" sz="1400" b="1" dirty="0" smtClean="0">
                <a:solidFill>
                  <a:srgbClr val="00B050"/>
                </a:solidFill>
              </a:rPr>
              <a:t>Fungi</a:t>
            </a:r>
            <a:endParaRPr lang="zh-CN" altLang="en-US" sz="1400" b="1" dirty="0">
              <a:solidFill>
                <a:srgbClr val="00B050"/>
              </a:solidFill>
            </a:endParaRPr>
          </a:p>
        </p:txBody>
      </p:sp>
      <p:sp>
        <p:nvSpPr>
          <p:cNvPr id="33" name="TextBox 32"/>
          <p:cNvSpPr txBox="1"/>
          <p:nvPr/>
        </p:nvSpPr>
        <p:spPr>
          <a:xfrm rot="16200000">
            <a:off x="5258400" y="5439082"/>
            <a:ext cx="570926" cy="307777"/>
          </a:xfrm>
          <a:prstGeom prst="rect">
            <a:avLst/>
          </a:prstGeom>
          <a:noFill/>
        </p:spPr>
        <p:txBody>
          <a:bodyPr wrap="none" rtlCol="0">
            <a:spAutoFit/>
          </a:bodyPr>
          <a:lstStyle/>
          <a:p>
            <a:r>
              <a:rPr lang="en-US" altLang="zh-CN" sz="1400" b="1" dirty="0" smtClean="0">
                <a:solidFill>
                  <a:srgbClr val="0000FF"/>
                </a:solidFill>
              </a:rPr>
              <a:t>Plant</a:t>
            </a:r>
            <a:endParaRPr lang="zh-CN" altLang="en-US" sz="1400" b="1" dirty="0">
              <a:solidFill>
                <a:srgbClr val="0000FF"/>
              </a:solidFill>
            </a:endParaRPr>
          </a:p>
        </p:txBody>
      </p:sp>
      <p:sp>
        <p:nvSpPr>
          <p:cNvPr id="15" name="TextBox 5"/>
          <p:cNvSpPr txBox="1">
            <a:spLocks noChangeArrowheads="1"/>
          </p:cNvSpPr>
          <p:nvPr/>
        </p:nvSpPr>
        <p:spPr bwMode="auto">
          <a:xfrm>
            <a:off x="104775" y="30110"/>
            <a:ext cx="5683039"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400" b="1" dirty="0" smtClean="0">
                <a:solidFill>
                  <a:srgbClr val="C00000"/>
                </a:solidFill>
                <a:latin typeface="Times New Roman" pitchFamily="18" charset="0"/>
                <a:ea typeface="华文行楷" pitchFamily="2" charset="-122"/>
                <a:cs typeface="Times New Roman" pitchFamily="18" charset="0"/>
                <a:sym typeface="Wingdings" pitchFamily="2" charset="2"/>
              </a:rPr>
              <a:t>(3) </a:t>
            </a:r>
            <a:r>
              <a:rPr lang="zh-CN" altLang="en-US" sz="2400" b="1" dirty="0" smtClean="0">
                <a:solidFill>
                  <a:srgbClr val="C00000"/>
                </a:solidFill>
                <a:latin typeface="Times New Roman" pitchFamily="18" charset="0"/>
                <a:ea typeface="华文行楷" pitchFamily="2" charset="-122"/>
                <a:cs typeface="Times New Roman" pitchFamily="18" charset="0"/>
                <a:sym typeface="Wingdings" pitchFamily="2" charset="2"/>
              </a:rPr>
              <a:t>基于</a:t>
            </a:r>
            <a:r>
              <a:rPr lang="zh-CN" altLang="en-US" sz="2400" b="1" dirty="0">
                <a:solidFill>
                  <a:srgbClr val="C00000"/>
                </a:solidFill>
                <a:latin typeface="Times New Roman" pitchFamily="18" charset="0"/>
                <a:ea typeface="华文行楷" pitchFamily="2" charset="-122"/>
                <a:cs typeface="Times New Roman" pitchFamily="18" charset="0"/>
                <a:sym typeface="Wingdings" pitchFamily="2" charset="2"/>
              </a:rPr>
              <a:t>分类学信息所构建的物种</a:t>
            </a:r>
            <a:r>
              <a:rPr lang="zh-CN" altLang="en-US" sz="2400" b="1" dirty="0" smtClean="0">
                <a:solidFill>
                  <a:srgbClr val="C00000"/>
                </a:solidFill>
                <a:latin typeface="Times New Roman" pitchFamily="18" charset="0"/>
                <a:ea typeface="华文行楷" pitchFamily="2" charset="-122"/>
                <a:cs typeface="Times New Roman" pitchFamily="18" charset="0"/>
                <a:sym typeface="Wingdings" pitchFamily="2" charset="2"/>
              </a:rPr>
              <a:t>进化树</a:t>
            </a:r>
            <a:endParaRPr lang="zh-CN" altLang="en-US" sz="24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spTree>
    <p:extLst>
      <p:ext uri="{BB962C8B-B14F-4D97-AF65-F5344CB8AC3E}">
        <p14:creationId xmlns:p14="http://schemas.microsoft.com/office/powerpoint/2010/main" val="11159645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231775" y="663575"/>
            <a:ext cx="8661400" cy="0"/>
          </a:xfrm>
          <a:prstGeom prst="line">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5" name="TextBox 5"/>
          <p:cNvSpPr txBox="1">
            <a:spLocks noChangeArrowheads="1"/>
          </p:cNvSpPr>
          <p:nvPr/>
        </p:nvSpPr>
        <p:spPr bwMode="auto">
          <a:xfrm>
            <a:off x="104775" y="30110"/>
            <a:ext cx="8788400"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rPr>
              <a:t>(4) 16</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个物种的基因组特征及共有同源基因的信息</a:t>
            </a:r>
            <a:endPar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480" y="874223"/>
            <a:ext cx="8640000" cy="56511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24074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728442"/>
            <a:ext cx="8923337"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descr="C:\Users\Administrator\AppData\Roaming\Tencent\Users\39963911\QQ\WinTemp\RichOle\)`O7HIKLLU`6WOUXO87C}G3.png"/>
          <p:cNvPicPr>
            <a:picLocks noChangeAspect="1" noChangeArrowheads="1"/>
          </p:cNvPicPr>
          <p:nvPr/>
        </p:nvPicPr>
        <p:blipFill rotWithShape="1">
          <a:blip r:embed="rId3">
            <a:extLst>
              <a:ext uri="{28A0092B-C50C-407E-A947-70E740481C1C}">
                <a14:useLocalDpi xmlns:a14="http://schemas.microsoft.com/office/drawing/2010/main" val="0"/>
              </a:ext>
            </a:extLst>
          </a:blip>
          <a:srcRect b="34997"/>
          <a:stretch/>
        </p:blipFill>
        <p:spPr bwMode="auto">
          <a:xfrm>
            <a:off x="142651" y="163018"/>
            <a:ext cx="8863087" cy="15654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a:spLocks noChangeArrowheads="1"/>
          </p:cNvSpPr>
          <p:nvPr/>
        </p:nvSpPr>
        <p:spPr bwMode="auto">
          <a:xfrm>
            <a:off x="2906346" y="61215"/>
            <a:ext cx="3321421" cy="507831"/>
          </a:xfrm>
          <a:prstGeom prst="rect">
            <a:avLst/>
          </a:prstGeom>
          <a:ln/>
          <a:extLst/>
        </p:spPr>
        <p:style>
          <a:lnRef idx="1">
            <a:schemeClr val="accent3"/>
          </a:lnRef>
          <a:fillRef idx="2">
            <a:schemeClr val="accent3"/>
          </a:fillRef>
          <a:effectRef idx="1">
            <a:schemeClr val="accent3"/>
          </a:effectRef>
          <a:fontRef idx="minor">
            <a:schemeClr val="dk1"/>
          </a:fontRef>
        </p:style>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lnSpc>
                <a:spcPct val="150000"/>
              </a:lnSpc>
            </a:pPr>
            <a:r>
              <a:rPr lang="en-US" altLang="zh-CN" sz="2000" b="1" dirty="0" smtClean="0">
                <a:solidFill>
                  <a:srgbClr val="C00000"/>
                </a:solidFill>
                <a:latin typeface="Times New Roman" pitchFamily="18" charset="0"/>
                <a:ea typeface="华文行楷" pitchFamily="2" charset="-122"/>
                <a:cs typeface="Times New Roman" pitchFamily="18" charset="0"/>
                <a:sym typeface="Wingdings" pitchFamily="2" charset="2"/>
              </a:rPr>
              <a:t>16</a:t>
            </a:r>
            <a:r>
              <a:rPr lang="zh-CN" altLang="en-US" sz="2000" b="1" dirty="0" smtClean="0">
                <a:solidFill>
                  <a:srgbClr val="C00000"/>
                </a:solidFill>
                <a:latin typeface="Times New Roman" pitchFamily="18" charset="0"/>
                <a:ea typeface="华文行楷" pitchFamily="2" charset="-122"/>
                <a:cs typeface="Times New Roman" pitchFamily="18" charset="0"/>
                <a:sym typeface="Wingdings" pitchFamily="2" charset="2"/>
              </a:rPr>
              <a:t>个物种共有的基因</a:t>
            </a:r>
            <a:r>
              <a:rPr lang="en-US" altLang="zh-CN" sz="2000" b="1" dirty="0" smtClean="0">
                <a:solidFill>
                  <a:srgbClr val="C00000"/>
                </a:solidFill>
                <a:latin typeface="Times New Roman" pitchFamily="18" charset="0"/>
                <a:ea typeface="华文行楷" pitchFamily="2" charset="-122"/>
                <a:cs typeface="Times New Roman" pitchFamily="18" charset="0"/>
                <a:sym typeface="Wingdings" pitchFamily="2" charset="2"/>
              </a:rPr>
              <a:t>K00927</a:t>
            </a:r>
            <a:endParaRPr lang="zh-CN" altLang="en-US" sz="20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sp>
        <p:nvSpPr>
          <p:cNvPr id="7" name="TextBox 6"/>
          <p:cNvSpPr txBox="1">
            <a:spLocks noChangeArrowheads="1"/>
          </p:cNvSpPr>
          <p:nvPr/>
        </p:nvSpPr>
        <p:spPr bwMode="auto">
          <a:xfrm>
            <a:off x="5724128" y="1916832"/>
            <a:ext cx="3096344" cy="931024"/>
          </a:xfrm>
          <a:prstGeom prst="rect">
            <a:avLst/>
          </a:prstGeom>
          <a:ln/>
          <a:extLst/>
        </p:spPr>
        <p:style>
          <a:lnRef idx="1">
            <a:schemeClr val="accent1"/>
          </a:lnRef>
          <a:fillRef idx="2">
            <a:schemeClr val="accent1"/>
          </a:fillRef>
          <a:effectRef idx="1">
            <a:schemeClr val="accent1"/>
          </a:effectRef>
          <a:fontRef idx="minor">
            <a:schemeClr val="dk1"/>
          </a:fontRef>
        </p:style>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zh-CN" altLang="en-US" sz="2000" b="1" dirty="0" smtClean="0">
                <a:solidFill>
                  <a:srgbClr val="C00000"/>
                </a:solidFill>
                <a:latin typeface="Times New Roman" pitchFamily="18" charset="0"/>
                <a:ea typeface="华文行楷" pitchFamily="2" charset="-122"/>
                <a:cs typeface="Times New Roman" pitchFamily="18" charset="0"/>
                <a:sym typeface="Wingdings" pitchFamily="2" charset="2"/>
              </a:rPr>
              <a:t>人类</a:t>
            </a:r>
            <a:r>
              <a:rPr lang="en-US" altLang="zh-CN" sz="2000" b="1" dirty="0" smtClean="0">
                <a:solidFill>
                  <a:srgbClr val="C00000"/>
                </a:solidFill>
                <a:latin typeface="Times New Roman" pitchFamily="18" charset="0"/>
                <a:ea typeface="华文行楷" pitchFamily="2" charset="-122"/>
                <a:cs typeface="Times New Roman" pitchFamily="18" charset="0"/>
                <a:sym typeface="Wingdings" pitchFamily="2" charset="2"/>
              </a:rPr>
              <a:t>K00927</a:t>
            </a:r>
            <a:r>
              <a:rPr lang="zh-CN" altLang="en-US" sz="2000" b="1" dirty="0" smtClean="0">
                <a:solidFill>
                  <a:srgbClr val="C00000"/>
                </a:solidFill>
                <a:latin typeface="Times New Roman" pitchFamily="18" charset="0"/>
                <a:ea typeface="华文行楷" pitchFamily="2" charset="-122"/>
                <a:cs typeface="Times New Roman" pitchFamily="18" charset="0"/>
                <a:sym typeface="Wingdings" pitchFamily="2" charset="2"/>
              </a:rPr>
              <a:t>基因的编码蛋白序列</a:t>
            </a:r>
            <a:endParaRPr lang="zh-CN" altLang="en-US" sz="20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sp>
        <p:nvSpPr>
          <p:cNvPr id="8" name="TextBox 7"/>
          <p:cNvSpPr txBox="1">
            <a:spLocks noChangeArrowheads="1"/>
          </p:cNvSpPr>
          <p:nvPr/>
        </p:nvSpPr>
        <p:spPr bwMode="auto">
          <a:xfrm>
            <a:off x="5724128" y="4401316"/>
            <a:ext cx="3096344" cy="969496"/>
          </a:xfrm>
          <a:prstGeom prst="rect">
            <a:avLst/>
          </a:prstGeom>
          <a:ln/>
          <a:extLst/>
        </p:spPr>
        <p:style>
          <a:lnRef idx="1">
            <a:schemeClr val="accent2"/>
          </a:lnRef>
          <a:fillRef idx="2">
            <a:schemeClr val="accent2"/>
          </a:fillRef>
          <a:effectRef idx="1">
            <a:schemeClr val="accent2"/>
          </a:effectRef>
          <a:fontRef idx="minor">
            <a:schemeClr val="dk1"/>
          </a:fontRef>
        </p:style>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zh-CN" altLang="en-US" sz="2000" b="1" dirty="0" smtClean="0">
                <a:solidFill>
                  <a:srgbClr val="C00000"/>
                </a:solidFill>
                <a:latin typeface="Times New Roman" pitchFamily="18" charset="0"/>
                <a:ea typeface="华文行楷" pitchFamily="2" charset="-122"/>
                <a:cs typeface="Times New Roman" pitchFamily="18" charset="0"/>
                <a:sym typeface="Wingdings" pitchFamily="2" charset="2"/>
              </a:rPr>
              <a:t>人类</a:t>
            </a:r>
            <a:r>
              <a:rPr lang="en-US" altLang="zh-CN" sz="2000" b="1" dirty="0" smtClean="0">
                <a:solidFill>
                  <a:srgbClr val="C00000"/>
                </a:solidFill>
                <a:latin typeface="Times New Roman" pitchFamily="18" charset="0"/>
                <a:ea typeface="华文行楷" pitchFamily="2" charset="-122"/>
                <a:cs typeface="Times New Roman" pitchFamily="18" charset="0"/>
                <a:sym typeface="Wingdings" pitchFamily="2" charset="2"/>
              </a:rPr>
              <a:t>K00927</a:t>
            </a:r>
            <a:r>
              <a:rPr lang="zh-CN" altLang="en-US" sz="2000" b="1" dirty="0" smtClean="0">
                <a:solidFill>
                  <a:srgbClr val="C00000"/>
                </a:solidFill>
                <a:latin typeface="Times New Roman" pitchFamily="18" charset="0"/>
                <a:ea typeface="华文行楷" pitchFamily="2" charset="-122"/>
                <a:cs typeface="Times New Roman" pitchFamily="18" charset="0"/>
                <a:sym typeface="Wingdings" pitchFamily="2" charset="2"/>
              </a:rPr>
              <a:t>基因的</a:t>
            </a:r>
            <a:r>
              <a:rPr lang="en-US" altLang="zh-CN" sz="2000" b="1" dirty="0" smtClean="0">
                <a:solidFill>
                  <a:srgbClr val="C00000"/>
                </a:solidFill>
                <a:latin typeface="Times New Roman" pitchFamily="18" charset="0"/>
                <a:ea typeface="华文行楷" pitchFamily="2" charset="-122"/>
                <a:cs typeface="Times New Roman" pitchFamily="18" charset="0"/>
                <a:sym typeface="Wingdings" pitchFamily="2" charset="2"/>
              </a:rPr>
              <a:t>DNA</a:t>
            </a:r>
            <a:r>
              <a:rPr lang="zh-CN" altLang="en-US" sz="2000" b="1" dirty="0" smtClean="0">
                <a:solidFill>
                  <a:srgbClr val="C00000"/>
                </a:solidFill>
                <a:latin typeface="Times New Roman" pitchFamily="18" charset="0"/>
                <a:ea typeface="华文行楷" pitchFamily="2" charset="-122"/>
                <a:cs typeface="Times New Roman" pitchFamily="18" charset="0"/>
                <a:sym typeface="Wingdings" pitchFamily="2" charset="2"/>
              </a:rPr>
              <a:t>序列</a:t>
            </a:r>
            <a:endParaRPr lang="zh-CN" altLang="en-US" sz="20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spTree>
    <p:extLst>
      <p:ext uri="{BB962C8B-B14F-4D97-AF65-F5344CB8AC3E}">
        <p14:creationId xmlns:p14="http://schemas.microsoft.com/office/powerpoint/2010/main" val="42341817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0"/>
          <p:cNvSpPr>
            <a:spLocks noGrp="1"/>
          </p:cNvSpPr>
          <p:nvPr>
            <p:ph type="title"/>
          </p:nvPr>
        </p:nvSpPr>
        <p:spPr>
          <a:xfrm>
            <a:off x="3285381" y="620688"/>
            <a:ext cx="2559050" cy="838200"/>
          </a:xfrm>
        </p:spPr>
        <p:txBody>
          <a:bodyPr>
            <a:normAutofit/>
          </a:bodyPr>
          <a:lstStyle/>
          <a:p>
            <a:r>
              <a:rPr lang="zh-CN" altLang="en-US" sz="3600" b="1" dirty="0" smtClean="0">
                <a:cs typeface="Times New Roman" pitchFamily="18" charset="0"/>
              </a:rPr>
              <a:t>汇报内容</a:t>
            </a:r>
            <a:endParaRPr lang="en-US" altLang="zh-CN" sz="3600" b="1" dirty="0" smtClean="0">
              <a:cs typeface="Times New Roman" pitchFamily="18" charset="0"/>
            </a:endParaRPr>
          </a:p>
        </p:txBody>
      </p:sp>
      <p:sp>
        <p:nvSpPr>
          <p:cNvPr id="5" name="Content Placeholder 2"/>
          <p:cNvSpPr>
            <a:spLocks noGrp="1"/>
          </p:cNvSpPr>
          <p:nvPr>
            <p:ph idx="1"/>
          </p:nvPr>
        </p:nvSpPr>
        <p:spPr>
          <a:xfrm>
            <a:off x="2656359" y="1774031"/>
            <a:ext cx="3816474" cy="3959225"/>
          </a:xfrm>
        </p:spPr>
        <p:txBody>
          <a:bodyPr>
            <a:normAutofit fontScale="92500" lnSpcReduction="20000"/>
          </a:bodyPr>
          <a:lstStyle/>
          <a:p>
            <a:pPr marL="0" indent="0">
              <a:lnSpc>
                <a:spcPct val="120000"/>
              </a:lnSpc>
              <a:spcBef>
                <a:spcPts val="1088"/>
              </a:spcBef>
              <a:spcAft>
                <a:spcPts val="538"/>
              </a:spcAft>
              <a:buFont typeface="Arial" pitchFamily="34" charset="0"/>
              <a:buNone/>
            </a:pPr>
            <a:r>
              <a:rPr lang="zh-CN" altLang="en-US" b="1" dirty="0" smtClean="0">
                <a:solidFill>
                  <a:srgbClr val="C00000"/>
                </a:solidFill>
                <a:latin typeface="微软雅黑" pitchFamily="34" charset="-122"/>
                <a:ea typeface="微软雅黑" pitchFamily="34" charset="-122"/>
                <a:sym typeface="Wingdings" pitchFamily="2" charset="2"/>
              </a:rPr>
              <a:t> </a:t>
            </a:r>
            <a:r>
              <a:rPr lang="en-US" altLang="zh-CN" b="1" dirty="0" smtClean="0">
                <a:latin typeface="Times New Roman" pitchFamily="18" charset="0"/>
                <a:ea typeface="华文新魏" pitchFamily="2" charset="-122"/>
                <a:cs typeface="Times New Roman" pitchFamily="18" charset="0"/>
                <a:sym typeface="Wingdings" pitchFamily="2" charset="2"/>
              </a:rPr>
              <a:t>1. </a:t>
            </a:r>
            <a:r>
              <a:rPr lang="zh-CN" altLang="en-US" dirty="0" smtClean="0">
                <a:ea typeface="华文新魏" pitchFamily="2" charset="-122"/>
                <a:cs typeface="Times New Roman" pitchFamily="18" charset="0"/>
                <a:sym typeface="Wingdings" pitchFamily="2" charset="2"/>
              </a:rPr>
              <a:t>项目介绍</a:t>
            </a:r>
            <a:endParaRPr lang="en-US" altLang="zh-CN" dirty="0" smtClean="0">
              <a:ea typeface="华文新魏" pitchFamily="2" charset="-122"/>
              <a:cs typeface="Times New Roman" pitchFamily="18" charset="0"/>
            </a:endParaRPr>
          </a:p>
          <a:p>
            <a:pPr marL="0" indent="0">
              <a:lnSpc>
                <a:spcPct val="120000"/>
              </a:lnSpc>
              <a:spcBef>
                <a:spcPts val="1088"/>
              </a:spcBef>
              <a:spcAft>
                <a:spcPts val="538"/>
              </a:spcAft>
              <a:buFont typeface="Arial" pitchFamily="34" charset="0"/>
              <a:buNone/>
            </a:pPr>
            <a:r>
              <a:rPr lang="zh-CN" altLang="en-US" b="1" dirty="0" smtClean="0">
                <a:solidFill>
                  <a:srgbClr val="C00000"/>
                </a:solidFill>
                <a:latin typeface="微软雅黑" pitchFamily="34" charset="-122"/>
                <a:ea typeface="微软雅黑" pitchFamily="34" charset="-122"/>
                <a:cs typeface="Times New Roman" pitchFamily="18" charset="0"/>
                <a:sym typeface="Wingdings" pitchFamily="2" charset="2"/>
              </a:rPr>
              <a:t> </a:t>
            </a:r>
            <a:r>
              <a:rPr lang="en-US" altLang="zh-CN" b="1" dirty="0" smtClean="0">
                <a:latin typeface="Times New Roman" pitchFamily="18" charset="0"/>
                <a:ea typeface="华文新魏" pitchFamily="2" charset="-122"/>
                <a:sym typeface="Wingdings" pitchFamily="2" charset="2"/>
              </a:rPr>
              <a:t>2. </a:t>
            </a:r>
            <a:r>
              <a:rPr lang="zh-CN" altLang="en-US" dirty="0" smtClean="0">
                <a:ea typeface="华文新魏" pitchFamily="2" charset="-122"/>
                <a:cs typeface="Times New Roman" pitchFamily="18" charset="0"/>
                <a:sym typeface="Wingdings" pitchFamily="2" charset="2"/>
              </a:rPr>
              <a:t>成员与指导教师</a:t>
            </a:r>
            <a:endParaRPr lang="en-US" altLang="ja-JP" dirty="0" smtClean="0">
              <a:ea typeface="华文新魏" pitchFamily="2" charset="-122"/>
              <a:cs typeface="Times New Roman" pitchFamily="18" charset="0"/>
            </a:endParaRPr>
          </a:p>
          <a:p>
            <a:pPr marL="0" indent="0">
              <a:lnSpc>
                <a:spcPct val="120000"/>
              </a:lnSpc>
              <a:spcBef>
                <a:spcPts val="1088"/>
              </a:spcBef>
              <a:spcAft>
                <a:spcPts val="538"/>
              </a:spcAft>
              <a:buFont typeface="Arial" pitchFamily="34" charset="0"/>
              <a:buNone/>
            </a:pPr>
            <a:r>
              <a:rPr lang="zh-CN" altLang="en-US" b="1" dirty="0" smtClean="0">
                <a:solidFill>
                  <a:srgbClr val="C00000"/>
                </a:solidFill>
                <a:latin typeface="微软雅黑" pitchFamily="34" charset="-122"/>
                <a:ea typeface="微软雅黑" pitchFamily="34" charset="-122"/>
                <a:sym typeface="Wingdings" pitchFamily="2" charset="2"/>
              </a:rPr>
              <a:t> </a:t>
            </a:r>
            <a:r>
              <a:rPr lang="en-US" altLang="zh-CN" b="1" dirty="0" smtClean="0">
                <a:latin typeface="Times New Roman" pitchFamily="18" charset="0"/>
                <a:ea typeface="华文新魏" pitchFamily="2" charset="-122"/>
                <a:sym typeface="Wingdings" pitchFamily="2" charset="2"/>
              </a:rPr>
              <a:t>3. </a:t>
            </a:r>
            <a:r>
              <a:rPr lang="zh-CN" altLang="en-US" dirty="0" smtClean="0">
                <a:ea typeface="华文新魏" pitchFamily="2" charset="-122"/>
                <a:cs typeface="Times New Roman" pitchFamily="18" charset="0"/>
                <a:sym typeface="Wingdings" pitchFamily="2" charset="2"/>
              </a:rPr>
              <a:t>项目完成情况</a:t>
            </a:r>
            <a:endParaRPr lang="en-US" altLang="zh-CN" dirty="0" smtClean="0">
              <a:ea typeface="华文新魏" pitchFamily="2" charset="-122"/>
              <a:cs typeface="Times New Roman" pitchFamily="18" charset="0"/>
              <a:sym typeface="Wingdings" pitchFamily="2" charset="2"/>
            </a:endParaRPr>
          </a:p>
          <a:p>
            <a:pPr marL="0" indent="0">
              <a:lnSpc>
                <a:spcPct val="120000"/>
              </a:lnSpc>
              <a:spcBef>
                <a:spcPts val="1088"/>
              </a:spcBef>
              <a:spcAft>
                <a:spcPts val="538"/>
              </a:spcAft>
              <a:buNone/>
            </a:pPr>
            <a:r>
              <a:rPr lang="zh-CN" altLang="en-US" b="1" dirty="0" smtClean="0">
                <a:solidFill>
                  <a:srgbClr val="C00000"/>
                </a:solidFill>
                <a:latin typeface="微软雅黑" pitchFamily="34" charset="-122"/>
                <a:ea typeface="微软雅黑" pitchFamily="34" charset="-122"/>
                <a:sym typeface="Wingdings" pitchFamily="2" charset="2"/>
              </a:rPr>
              <a:t> </a:t>
            </a:r>
            <a:r>
              <a:rPr lang="en-US" altLang="zh-CN" b="1" dirty="0" smtClean="0">
                <a:latin typeface="Times New Roman" pitchFamily="18" charset="0"/>
                <a:ea typeface="华文新魏" pitchFamily="2" charset="-122"/>
                <a:sym typeface="Wingdings" pitchFamily="2" charset="2"/>
              </a:rPr>
              <a:t>4. </a:t>
            </a:r>
            <a:r>
              <a:rPr lang="zh-CN" altLang="en-US" dirty="0" smtClean="0">
                <a:ea typeface="华文新魏" pitchFamily="2" charset="-122"/>
                <a:cs typeface="Times New Roman" pitchFamily="18" charset="0"/>
                <a:sym typeface="Wingdings" pitchFamily="2" charset="2"/>
              </a:rPr>
              <a:t>研究成果展示</a:t>
            </a:r>
            <a:endParaRPr lang="en-US" altLang="zh-CN" dirty="0" smtClean="0">
              <a:ea typeface="华文新魏" pitchFamily="2" charset="-122"/>
              <a:cs typeface="Times New Roman" pitchFamily="18" charset="0"/>
              <a:sym typeface="Wingdings" pitchFamily="2" charset="2"/>
            </a:endParaRPr>
          </a:p>
          <a:p>
            <a:pPr marL="0" indent="0">
              <a:lnSpc>
                <a:spcPct val="120000"/>
              </a:lnSpc>
              <a:spcBef>
                <a:spcPts val="1088"/>
              </a:spcBef>
              <a:spcAft>
                <a:spcPts val="538"/>
              </a:spcAft>
              <a:buNone/>
            </a:pPr>
            <a:r>
              <a:rPr lang="zh-CN" altLang="en-US" b="1" dirty="0" smtClean="0">
                <a:solidFill>
                  <a:srgbClr val="C00000"/>
                </a:solidFill>
                <a:latin typeface="微软雅黑" pitchFamily="34" charset="-122"/>
                <a:ea typeface="微软雅黑" pitchFamily="34" charset="-122"/>
                <a:sym typeface="Wingdings" pitchFamily="2" charset="2"/>
              </a:rPr>
              <a:t> </a:t>
            </a:r>
            <a:r>
              <a:rPr lang="en-US" altLang="zh-CN" b="1" dirty="0" smtClean="0">
                <a:latin typeface="Times New Roman" pitchFamily="18" charset="0"/>
                <a:ea typeface="华文新魏" pitchFamily="2" charset="-122"/>
                <a:sym typeface="Wingdings" pitchFamily="2" charset="2"/>
              </a:rPr>
              <a:t>5. </a:t>
            </a:r>
            <a:r>
              <a:rPr lang="zh-CN" altLang="en-US" dirty="0" smtClean="0">
                <a:ea typeface="华文新魏" pitchFamily="2" charset="-122"/>
                <a:cs typeface="Times New Roman" pitchFamily="18" charset="0"/>
                <a:sym typeface="Wingdings" pitchFamily="2" charset="2"/>
              </a:rPr>
              <a:t>学习</a:t>
            </a:r>
            <a:r>
              <a:rPr lang="zh-CN" altLang="en-US" dirty="0">
                <a:ea typeface="华文新魏" pitchFamily="2" charset="-122"/>
                <a:cs typeface="Times New Roman" pitchFamily="18" charset="0"/>
                <a:sym typeface="Wingdings" pitchFamily="2" charset="2"/>
              </a:rPr>
              <a:t>心得与</a:t>
            </a:r>
            <a:r>
              <a:rPr lang="zh-CN" altLang="en-US" dirty="0" smtClean="0">
                <a:ea typeface="华文新魏" pitchFamily="2" charset="-122"/>
                <a:cs typeface="Times New Roman" pitchFamily="18" charset="0"/>
                <a:sym typeface="Wingdings" pitchFamily="2" charset="2"/>
              </a:rPr>
              <a:t>体会</a:t>
            </a:r>
            <a:endParaRPr lang="en-US" altLang="zh-CN" dirty="0" smtClean="0">
              <a:ea typeface="华文新魏" pitchFamily="2" charset="-122"/>
              <a:cs typeface="Times New Roman" pitchFamily="18" charset="0"/>
            </a:endParaRPr>
          </a:p>
          <a:p>
            <a:pPr marL="0" indent="0">
              <a:lnSpc>
                <a:spcPct val="120000"/>
              </a:lnSpc>
              <a:spcBef>
                <a:spcPts val="1088"/>
              </a:spcBef>
              <a:spcAft>
                <a:spcPts val="538"/>
              </a:spcAft>
              <a:buFont typeface="Arial" pitchFamily="34" charset="0"/>
              <a:buNone/>
            </a:pPr>
            <a:r>
              <a:rPr lang="zh-CN" altLang="en-US" b="1" dirty="0" smtClean="0">
                <a:solidFill>
                  <a:srgbClr val="C00000"/>
                </a:solidFill>
                <a:latin typeface="微软雅黑" pitchFamily="34" charset="-122"/>
                <a:ea typeface="微软雅黑" pitchFamily="34" charset="-122"/>
                <a:sym typeface="Wingdings" pitchFamily="2" charset="2"/>
              </a:rPr>
              <a:t> </a:t>
            </a:r>
            <a:r>
              <a:rPr lang="en-US" altLang="zh-CN" b="1" dirty="0">
                <a:latin typeface="Times New Roman" pitchFamily="18" charset="0"/>
                <a:ea typeface="华文新魏" pitchFamily="2" charset="-122"/>
                <a:sym typeface="Wingdings" pitchFamily="2" charset="2"/>
              </a:rPr>
              <a:t>6</a:t>
            </a:r>
            <a:r>
              <a:rPr lang="en-US" altLang="zh-CN" b="1" dirty="0" smtClean="0">
                <a:latin typeface="Times New Roman" pitchFamily="18" charset="0"/>
                <a:ea typeface="华文新魏" pitchFamily="2" charset="-122"/>
                <a:sym typeface="Wingdings" pitchFamily="2" charset="2"/>
              </a:rPr>
              <a:t>. </a:t>
            </a:r>
            <a:r>
              <a:rPr lang="zh-CN" altLang="en-US" dirty="0" smtClean="0">
                <a:ea typeface="华文新魏" pitchFamily="2" charset="-122"/>
                <a:cs typeface="Times New Roman" pitchFamily="18" charset="0"/>
                <a:sym typeface="Wingdings" pitchFamily="2" charset="2"/>
              </a:rPr>
              <a:t>总结</a:t>
            </a:r>
            <a:endParaRPr lang="en-US" altLang="zh-CN" dirty="0">
              <a:ea typeface="华文新魏" pitchFamily="2" charset="-122"/>
              <a:cs typeface="Times New Roman" pitchFamily="18" charset="0"/>
            </a:endParaRPr>
          </a:p>
        </p:txBody>
      </p:sp>
      <p:sp>
        <p:nvSpPr>
          <p:cNvPr id="2" name="灯片编号占位符 1"/>
          <p:cNvSpPr>
            <a:spLocks noGrp="1"/>
          </p:cNvSpPr>
          <p:nvPr>
            <p:ph type="sldNum" sz="quarter" idx="12"/>
          </p:nvPr>
        </p:nvSpPr>
        <p:spPr/>
        <p:txBody>
          <a:bodyPr/>
          <a:lstStyle/>
          <a:p>
            <a:fld id="{306F35EF-B4F1-4BCE-804F-869C262A963D}" type="slidenum">
              <a:rPr lang="zh-CN" altLang="en-US" smtClean="0"/>
              <a:t>2</a:t>
            </a:fld>
            <a:endParaRPr lang="zh-CN" altLang="en-US"/>
          </a:p>
        </p:txBody>
      </p:sp>
    </p:spTree>
    <p:extLst>
      <p:ext uri="{BB962C8B-B14F-4D97-AF65-F5344CB8AC3E}">
        <p14:creationId xmlns:p14="http://schemas.microsoft.com/office/powerpoint/2010/main" val="10421869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2737228"/>
            <a:ext cx="4320000" cy="3966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520" y="2708653"/>
            <a:ext cx="4320000" cy="40327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251520" y="908453"/>
            <a:ext cx="8389467" cy="1692771"/>
          </a:xfrm>
          <a:prstGeom prst="rect">
            <a:avLst/>
          </a:prstGeom>
          <a:noFill/>
        </p:spPr>
        <p:txBody>
          <a:bodyPr wrap="square" rtlCol="0">
            <a:spAutoFit/>
          </a:bodyPr>
          <a:lstStyle/>
          <a:p>
            <a:pPr marL="285750" indent="-285750">
              <a:lnSpc>
                <a:spcPct val="130000"/>
              </a:lnSpc>
              <a:buFont typeface="Wingdings" panose="05000000000000000000" pitchFamily="2" charset="2"/>
              <a:buChar char="u"/>
            </a:pPr>
            <a:r>
              <a:rPr lang="zh-CN" altLang="en-US" sz="2000" b="1" dirty="0" smtClean="0">
                <a:solidFill>
                  <a:srgbClr val="0070C0"/>
                </a:solidFill>
              </a:rPr>
              <a:t>以直系同源基因</a:t>
            </a:r>
            <a:r>
              <a:rPr lang="en-US" altLang="zh-CN" sz="2000" b="1" dirty="0" smtClean="0">
                <a:solidFill>
                  <a:srgbClr val="0070C0"/>
                </a:solidFill>
              </a:rPr>
              <a:t>k00927</a:t>
            </a:r>
            <a:r>
              <a:rPr lang="zh-CN" altLang="en-US" sz="2000" b="1" dirty="0" smtClean="0">
                <a:solidFill>
                  <a:srgbClr val="0070C0"/>
                </a:solidFill>
              </a:rPr>
              <a:t>为例，下图展示了分别由该基因的</a:t>
            </a:r>
            <a:r>
              <a:rPr lang="en-US" altLang="zh-CN" sz="2000" b="1" dirty="0" smtClean="0">
                <a:solidFill>
                  <a:srgbClr val="0070C0"/>
                </a:solidFill>
              </a:rPr>
              <a:t>DNA</a:t>
            </a:r>
            <a:r>
              <a:rPr lang="zh-CN" altLang="en-US" sz="2000" b="1" dirty="0" smtClean="0">
                <a:solidFill>
                  <a:srgbClr val="0070C0"/>
                </a:solidFill>
              </a:rPr>
              <a:t>序列和蛋白质序列所构建的系统发育树（即进化树）。</a:t>
            </a:r>
            <a:endParaRPr lang="en-US" altLang="zh-CN" sz="2000" b="1" dirty="0" smtClean="0">
              <a:solidFill>
                <a:srgbClr val="0070C0"/>
              </a:solidFill>
            </a:endParaRPr>
          </a:p>
          <a:p>
            <a:pPr marL="285750" indent="-285750">
              <a:lnSpc>
                <a:spcPct val="130000"/>
              </a:lnSpc>
              <a:buFont typeface="Wingdings" panose="05000000000000000000" pitchFamily="2" charset="2"/>
              <a:buChar char="u"/>
            </a:pPr>
            <a:r>
              <a:rPr lang="zh-CN" altLang="en-US" sz="2000" dirty="0"/>
              <a:t>从图</a:t>
            </a:r>
            <a:r>
              <a:rPr lang="zh-CN" altLang="en-US" sz="2000" dirty="0" smtClean="0"/>
              <a:t>中可以大致看出，该基因的</a:t>
            </a:r>
            <a:r>
              <a:rPr lang="en-US" altLang="zh-CN" sz="2000" dirty="0" smtClean="0"/>
              <a:t>DNA</a:t>
            </a:r>
            <a:r>
              <a:rPr lang="zh-CN" altLang="en-US" sz="2000" dirty="0" smtClean="0"/>
              <a:t>序列所构建的进化树（基因树）与蛋白序列所构建的进化树（蛋白树）的</a:t>
            </a:r>
            <a:r>
              <a:rPr lang="zh-CN" altLang="en-US" sz="2000" b="1" u="sng" dirty="0" smtClean="0"/>
              <a:t>拓扑结构看起来大致是相似的</a:t>
            </a:r>
            <a:r>
              <a:rPr lang="zh-CN" altLang="en-US" sz="2000" dirty="0" smtClean="0"/>
              <a:t>。</a:t>
            </a:r>
            <a:endParaRPr lang="zh-CN" altLang="en-US" sz="2000" dirty="0"/>
          </a:p>
        </p:txBody>
      </p:sp>
      <p:grpSp>
        <p:nvGrpSpPr>
          <p:cNvPr id="5" name="组合 4"/>
          <p:cNvGrpSpPr/>
          <p:nvPr/>
        </p:nvGrpSpPr>
        <p:grpSpPr>
          <a:xfrm>
            <a:off x="539552" y="3413875"/>
            <a:ext cx="4824536" cy="1291621"/>
            <a:chOff x="539552" y="2843410"/>
            <a:chExt cx="4824536" cy="1291621"/>
          </a:xfrm>
        </p:grpSpPr>
        <p:sp>
          <p:nvSpPr>
            <p:cNvPr id="4" name="椭圆 3"/>
            <p:cNvSpPr/>
            <p:nvPr/>
          </p:nvSpPr>
          <p:spPr>
            <a:xfrm>
              <a:off x="539552" y="2843410"/>
              <a:ext cx="667122" cy="12916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893940" y="2852936"/>
              <a:ext cx="470148" cy="9361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1043608" y="4940901"/>
            <a:ext cx="5078660" cy="1584176"/>
            <a:chOff x="539552" y="2766879"/>
            <a:chExt cx="5078660" cy="1584176"/>
          </a:xfrm>
        </p:grpSpPr>
        <p:sp>
          <p:nvSpPr>
            <p:cNvPr id="13" name="椭圆 12"/>
            <p:cNvSpPr/>
            <p:nvPr/>
          </p:nvSpPr>
          <p:spPr>
            <a:xfrm>
              <a:off x="539552" y="2843410"/>
              <a:ext cx="864096" cy="1507645"/>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860032" y="2766879"/>
              <a:ext cx="758180" cy="130566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4010794" y="4268446"/>
            <a:ext cx="4944169" cy="1464543"/>
            <a:chOff x="592510" y="2382456"/>
            <a:chExt cx="4944169" cy="1464543"/>
          </a:xfrm>
        </p:grpSpPr>
        <p:sp>
          <p:nvSpPr>
            <p:cNvPr id="16" name="椭圆 15"/>
            <p:cNvSpPr/>
            <p:nvPr/>
          </p:nvSpPr>
          <p:spPr>
            <a:xfrm>
              <a:off x="592510" y="2982664"/>
              <a:ext cx="686172" cy="864335"/>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4923475" y="2382456"/>
              <a:ext cx="613204" cy="907529"/>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8" name="直接连接符 17"/>
          <p:cNvCxnSpPr/>
          <p:nvPr/>
        </p:nvCxnSpPr>
        <p:spPr>
          <a:xfrm>
            <a:off x="231775" y="663575"/>
            <a:ext cx="8661400" cy="0"/>
          </a:xfrm>
          <a:prstGeom prst="line">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9" name="TextBox 5"/>
          <p:cNvSpPr txBox="1">
            <a:spLocks noChangeArrowheads="1"/>
          </p:cNvSpPr>
          <p:nvPr/>
        </p:nvSpPr>
        <p:spPr bwMode="auto">
          <a:xfrm>
            <a:off x="104775" y="30110"/>
            <a:ext cx="8788400" cy="638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rPr>
              <a:t>(5) </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同源基因及其蛋白序列构建进化树的部分结果</a:t>
            </a:r>
            <a:endPar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spTree>
    <p:extLst>
      <p:ext uri="{BB962C8B-B14F-4D97-AF65-F5344CB8AC3E}">
        <p14:creationId xmlns:p14="http://schemas.microsoft.com/office/powerpoint/2010/main" val="22962399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0398" y="2835244"/>
            <a:ext cx="4500000" cy="2975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94" y="2673124"/>
            <a:ext cx="4500000" cy="3182934"/>
          </a:xfrm>
          <a:prstGeom prst="rect">
            <a:avLst/>
          </a:prstGeom>
        </p:spPr>
      </p:pic>
      <p:sp>
        <p:nvSpPr>
          <p:cNvPr id="8" name="TextBox 7"/>
          <p:cNvSpPr txBox="1"/>
          <p:nvPr/>
        </p:nvSpPr>
        <p:spPr>
          <a:xfrm>
            <a:off x="395536" y="2520055"/>
            <a:ext cx="1356462" cy="369332"/>
          </a:xfrm>
          <a:prstGeom prst="rect">
            <a:avLst/>
          </a:prstGeom>
          <a:noFill/>
        </p:spPr>
        <p:txBody>
          <a:bodyPr wrap="none" rtlCol="0">
            <a:spAutoFit/>
          </a:bodyPr>
          <a:lstStyle/>
          <a:p>
            <a:r>
              <a:rPr lang="en-US" altLang="zh-CN" b="1" dirty="0" smtClean="0">
                <a:ln w="1905"/>
                <a:solidFill>
                  <a:srgbClr val="00B050"/>
                </a:solidFill>
                <a:effectLst>
                  <a:innerShdw blurRad="69850" dist="43180" dir="5400000">
                    <a:srgbClr val="000000">
                      <a:alpha val="65000"/>
                    </a:srgbClr>
                  </a:innerShdw>
                </a:effectLst>
              </a:rPr>
              <a:t>Species Tree</a:t>
            </a:r>
            <a:endParaRPr lang="zh-CN" altLang="en-US" b="1" dirty="0">
              <a:ln w="1905"/>
              <a:solidFill>
                <a:srgbClr val="00B050"/>
              </a:solidFill>
              <a:effectLst>
                <a:innerShdw blurRad="69850" dist="43180" dir="5400000">
                  <a:srgbClr val="000000">
                    <a:alpha val="65000"/>
                  </a:srgbClr>
                </a:innerShdw>
              </a:effectLst>
            </a:endParaRPr>
          </a:p>
        </p:txBody>
      </p:sp>
      <p:sp>
        <p:nvSpPr>
          <p:cNvPr id="9" name="TextBox 8"/>
          <p:cNvSpPr txBox="1"/>
          <p:nvPr/>
        </p:nvSpPr>
        <p:spPr>
          <a:xfrm>
            <a:off x="4871722" y="2520055"/>
            <a:ext cx="1356462" cy="369332"/>
          </a:xfrm>
          <a:prstGeom prst="rect">
            <a:avLst/>
          </a:prstGeom>
          <a:noFill/>
        </p:spPr>
        <p:txBody>
          <a:bodyPr wrap="none" rtlCol="0">
            <a:spAutoFit/>
          </a:bodyPr>
          <a:lstStyle/>
          <a:p>
            <a:r>
              <a:rPr lang="en-US" altLang="zh-CN" b="1" dirty="0" smtClean="0">
                <a:ln w="1905"/>
                <a:solidFill>
                  <a:srgbClr val="00B050"/>
                </a:solidFill>
                <a:effectLst>
                  <a:innerShdw blurRad="69850" dist="43180" dir="5400000">
                    <a:srgbClr val="000000">
                      <a:alpha val="65000"/>
                    </a:srgbClr>
                  </a:innerShdw>
                </a:effectLst>
              </a:rPr>
              <a:t>Species Tree</a:t>
            </a:r>
            <a:endParaRPr lang="zh-CN" altLang="en-US" b="1" dirty="0">
              <a:ln w="1905"/>
              <a:solidFill>
                <a:srgbClr val="00B050"/>
              </a:solidFill>
              <a:effectLst>
                <a:innerShdw blurRad="69850" dist="43180" dir="5400000">
                  <a:srgbClr val="000000">
                    <a:alpha val="65000"/>
                  </a:srgbClr>
                </a:innerShdw>
              </a:effectLst>
            </a:endParaRPr>
          </a:p>
        </p:txBody>
      </p:sp>
      <p:sp>
        <p:nvSpPr>
          <p:cNvPr id="10" name="TextBox 9"/>
          <p:cNvSpPr txBox="1"/>
          <p:nvPr/>
        </p:nvSpPr>
        <p:spPr>
          <a:xfrm>
            <a:off x="3014200" y="2520055"/>
            <a:ext cx="1151277" cy="369332"/>
          </a:xfrm>
          <a:prstGeom prst="rect">
            <a:avLst/>
          </a:prstGeom>
          <a:noFill/>
        </p:spPr>
        <p:txBody>
          <a:bodyPr wrap="none" rtlCol="0">
            <a:spAutoFit/>
          </a:bodyPr>
          <a:lstStyle/>
          <a:p>
            <a:r>
              <a:rPr lang="en-US" altLang="zh-CN" b="1" dirty="0" smtClean="0">
                <a:ln w="1905"/>
                <a:solidFill>
                  <a:srgbClr val="FF0000"/>
                </a:solidFill>
                <a:effectLst>
                  <a:innerShdw blurRad="69850" dist="43180" dir="5400000">
                    <a:srgbClr val="000000">
                      <a:alpha val="65000"/>
                    </a:srgbClr>
                  </a:innerShdw>
                </a:effectLst>
              </a:rPr>
              <a:t>Gene Tree</a:t>
            </a:r>
            <a:endParaRPr lang="zh-CN" altLang="en-US" b="1" dirty="0">
              <a:ln w="1905"/>
              <a:solidFill>
                <a:srgbClr val="FF0000"/>
              </a:solidFill>
              <a:effectLst>
                <a:innerShdw blurRad="69850" dist="43180" dir="5400000">
                  <a:srgbClr val="000000">
                    <a:alpha val="65000"/>
                  </a:srgbClr>
                </a:innerShdw>
              </a:effectLst>
            </a:endParaRPr>
          </a:p>
        </p:txBody>
      </p:sp>
      <p:sp>
        <p:nvSpPr>
          <p:cNvPr id="11" name="TextBox 10"/>
          <p:cNvSpPr txBox="1"/>
          <p:nvPr/>
        </p:nvSpPr>
        <p:spPr>
          <a:xfrm>
            <a:off x="7524328" y="2520055"/>
            <a:ext cx="1347613" cy="369332"/>
          </a:xfrm>
          <a:prstGeom prst="rect">
            <a:avLst/>
          </a:prstGeom>
          <a:noFill/>
        </p:spPr>
        <p:txBody>
          <a:bodyPr wrap="none" rtlCol="0">
            <a:spAutoFit/>
          </a:bodyPr>
          <a:lstStyle/>
          <a:p>
            <a:r>
              <a:rPr lang="en-US" altLang="zh-CN" b="1" dirty="0" smtClean="0">
                <a:ln w="1905"/>
                <a:solidFill>
                  <a:srgbClr val="0000FF"/>
                </a:solidFill>
                <a:effectLst>
                  <a:innerShdw blurRad="69850" dist="43180" dir="5400000">
                    <a:srgbClr val="000000">
                      <a:alpha val="65000"/>
                    </a:srgbClr>
                  </a:innerShdw>
                </a:effectLst>
              </a:rPr>
              <a:t>Protein Tree</a:t>
            </a:r>
            <a:endParaRPr lang="zh-CN" altLang="en-US" b="1" dirty="0">
              <a:ln w="1905"/>
              <a:solidFill>
                <a:srgbClr val="0000FF"/>
              </a:solidFill>
              <a:effectLst>
                <a:innerShdw blurRad="69850" dist="43180" dir="5400000">
                  <a:srgbClr val="000000">
                    <a:alpha val="65000"/>
                  </a:srgbClr>
                </a:innerShdw>
              </a:effectLst>
            </a:endParaRPr>
          </a:p>
        </p:txBody>
      </p:sp>
      <p:cxnSp>
        <p:nvCxnSpPr>
          <p:cNvPr id="12" name="直接连接符 11"/>
          <p:cNvCxnSpPr/>
          <p:nvPr/>
        </p:nvCxnSpPr>
        <p:spPr>
          <a:xfrm>
            <a:off x="231775" y="663575"/>
            <a:ext cx="8661400" cy="0"/>
          </a:xfrm>
          <a:prstGeom prst="line">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3" name="TextBox 5"/>
          <p:cNvSpPr txBox="1">
            <a:spLocks noChangeArrowheads="1"/>
          </p:cNvSpPr>
          <p:nvPr/>
        </p:nvSpPr>
        <p:spPr bwMode="auto">
          <a:xfrm>
            <a:off x="104775" y="30110"/>
            <a:ext cx="8788400"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rPr>
              <a:t>(6) </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基因树、蛋白树与物种树的比较</a:t>
            </a:r>
            <a:endPar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sp>
        <p:nvSpPr>
          <p:cNvPr id="14" name="TextBox 13"/>
          <p:cNvSpPr txBox="1"/>
          <p:nvPr/>
        </p:nvSpPr>
        <p:spPr>
          <a:xfrm>
            <a:off x="251520" y="800125"/>
            <a:ext cx="8389467" cy="1692771"/>
          </a:xfrm>
          <a:prstGeom prst="rect">
            <a:avLst/>
          </a:prstGeom>
          <a:noFill/>
        </p:spPr>
        <p:txBody>
          <a:bodyPr wrap="square" rtlCol="0">
            <a:spAutoFit/>
          </a:bodyPr>
          <a:lstStyle/>
          <a:p>
            <a:pPr marL="285750" indent="-285750">
              <a:lnSpc>
                <a:spcPct val="130000"/>
              </a:lnSpc>
              <a:buFont typeface="Wingdings" panose="05000000000000000000" pitchFamily="2" charset="2"/>
              <a:buChar char="u"/>
            </a:pPr>
            <a:r>
              <a:rPr lang="zh-CN" altLang="en-US" sz="2000" b="1" dirty="0" smtClean="0">
                <a:solidFill>
                  <a:srgbClr val="0070C0"/>
                </a:solidFill>
              </a:rPr>
              <a:t>为了比较由基因（或蛋白质）序列所建的进化树与物种分类树之间的相似性，本研究引入了一个</a:t>
            </a:r>
            <a:r>
              <a:rPr lang="zh-CN" altLang="en-US" sz="2000" b="1" dirty="0" smtClean="0">
                <a:solidFill>
                  <a:srgbClr val="FF00FF"/>
                </a:solidFill>
              </a:rPr>
              <a:t>定量指标</a:t>
            </a:r>
            <a:r>
              <a:rPr lang="en-US" altLang="zh-CN" sz="2000" b="1" dirty="0" smtClean="0">
                <a:solidFill>
                  <a:srgbClr val="FF00FF"/>
                </a:solidFill>
              </a:rPr>
              <a:t>entanglement</a:t>
            </a:r>
            <a:r>
              <a:rPr lang="zh-CN" altLang="en-US" sz="2000" b="1" dirty="0" smtClean="0">
                <a:solidFill>
                  <a:srgbClr val="FF00FF"/>
                </a:solidFill>
              </a:rPr>
              <a:t>（即纠缠度）</a:t>
            </a:r>
            <a:r>
              <a:rPr lang="zh-CN" altLang="en-US" sz="2000" b="1" dirty="0" smtClean="0">
                <a:solidFill>
                  <a:srgbClr val="0070C0"/>
                </a:solidFill>
              </a:rPr>
              <a:t>。</a:t>
            </a:r>
            <a:endParaRPr lang="en-US" altLang="zh-CN" sz="2000" b="1" dirty="0" smtClean="0">
              <a:solidFill>
                <a:srgbClr val="0070C0"/>
              </a:solidFill>
            </a:endParaRPr>
          </a:p>
          <a:p>
            <a:pPr marL="285750" indent="-285750">
              <a:lnSpc>
                <a:spcPct val="130000"/>
              </a:lnSpc>
              <a:buFont typeface="Wingdings" panose="05000000000000000000" pitchFamily="2" charset="2"/>
              <a:buChar char="u"/>
            </a:pPr>
            <a:r>
              <a:rPr lang="zh-CN" altLang="en-US" sz="2000" dirty="0" smtClean="0"/>
              <a:t>纠缠度</a:t>
            </a:r>
            <a:r>
              <a:rPr lang="en-US" altLang="zh-CN" sz="2000" dirty="0"/>
              <a:t>entanglement</a:t>
            </a:r>
            <a:r>
              <a:rPr lang="zh-CN" altLang="en-US" sz="2000" dirty="0" smtClean="0"/>
              <a:t>的取值范围为</a:t>
            </a:r>
            <a:r>
              <a:rPr lang="en-US" altLang="zh-CN" sz="2000" dirty="0" smtClean="0"/>
              <a:t>[0, 1]</a:t>
            </a:r>
            <a:r>
              <a:rPr lang="zh-CN" altLang="en-US" sz="2000" dirty="0" smtClean="0"/>
              <a:t>。数值越</a:t>
            </a:r>
            <a:r>
              <a:rPr lang="zh-CN" altLang="en-US" sz="2000" dirty="0"/>
              <a:t>小，代表两棵树之间的连线越不容易纠缠在一起，说明这两棵树相似程度很高</a:t>
            </a:r>
            <a:r>
              <a:rPr lang="zh-CN" altLang="en-US" sz="2000" dirty="0" smtClean="0"/>
              <a:t>。</a:t>
            </a:r>
            <a:endParaRPr lang="zh-CN" altLang="en-US" sz="2000" dirty="0"/>
          </a:p>
        </p:txBody>
      </p:sp>
      <p:sp>
        <p:nvSpPr>
          <p:cNvPr id="2" name="矩形 1"/>
          <p:cNvSpPr/>
          <p:nvPr/>
        </p:nvSpPr>
        <p:spPr>
          <a:xfrm>
            <a:off x="1616082" y="6095037"/>
            <a:ext cx="1569660" cy="646331"/>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altLang="zh-CN" dirty="0" smtClean="0"/>
              <a:t>Entanglement</a:t>
            </a:r>
          </a:p>
          <a:p>
            <a:r>
              <a:rPr lang="zh-CN" altLang="en-US" dirty="0" smtClean="0"/>
              <a:t>（纠缠情况）</a:t>
            </a:r>
            <a:endParaRPr lang="zh-CN" altLang="en-US" dirty="0"/>
          </a:p>
        </p:txBody>
      </p:sp>
      <p:sp>
        <p:nvSpPr>
          <p:cNvPr id="3" name="上箭头 2"/>
          <p:cNvSpPr/>
          <p:nvPr/>
        </p:nvSpPr>
        <p:spPr>
          <a:xfrm>
            <a:off x="2266512" y="5819846"/>
            <a:ext cx="257873" cy="273450"/>
          </a:xfrm>
          <a:prstGeom prst="up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15" name="矩形 14"/>
          <p:cNvSpPr/>
          <p:nvPr/>
        </p:nvSpPr>
        <p:spPr>
          <a:xfrm>
            <a:off x="6026676" y="6102349"/>
            <a:ext cx="1569660" cy="646331"/>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altLang="zh-CN" dirty="0" smtClean="0"/>
              <a:t>Entanglement</a:t>
            </a:r>
          </a:p>
          <a:p>
            <a:r>
              <a:rPr lang="zh-CN" altLang="en-US" dirty="0" smtClean="0"/>
              <a:t>（纠缠情况）</a:t>
            </a:r>
            <a:endParaRPr lang="zh-CN" altLang="en-US" dirty="0"/>
          </a:p>
        </p:txBody>
      </p:sp>
      <p:sp>
        <p:nvSpPr>
          <p:cNvPr id="16" name="上箭头 15"/>
          <p:cNvSpPr/>
          <p:nvPr/>
        </p:nvSpPr>
        <p:spPr>
          <a:xfrm>
            <a:off x="6744293" y="5841060"/>
            <a:ext cx="257873" cy="273450"/>
          </a:xfrm>
          <a:prstGeom prst="up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3487341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334" y="1035484"/>
            <a:ext cx="8280000" cy="5465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251520" y="332656"/>
            <a:ext cx="8640960" cy="707886"/>
          </a:xfrm>
          <a:prstGeom prst="rect">
            <a:avLst/>
          </a:prstGeom>
          <a:noFill/>
        </p:spPr>
        <p:txBody>
          <a:bodyPr wrap="square" rtlCol="0">
            <a:spAutoFit/>
          </a:bodyPr>
          <a:lstStyle/>
          <a:p>
            <a:pPr marL="285750" indent="-285750">
              <a:buFont typeface="Wingdings" panose="05000000000000000000" pitchFamily="2" charset="2"/>
              <a:buChar char="u"/>
            </a:pPr>
            <a:r>
              <a:rPr lang="zh-CN" altLang="en-US" sz="2000" b="1" dirty="0" smtClean="0">
                <a:solidFill>
                  <a:srgbClr val="0070C0"/>
                </a:solidFill>
              </a:rPr>
              <a:t>基因</a:t>
            </a:r>
            <a:r>
              <a:rPr lang="en-US" altLang="zh-CN" sz="2000" b="1" dirty="0" smtClean="0">
                <a:solidFill>
                  <a:srgbClr val="0070C0"/>
                </a:solidFill>
              </a:rPr>
              <a:t>k00927</a:t>
            </a:r>
            <a:r>
              <a:rPr lang="zh-CN" altLang="en-US" sz="2000" b="1" dirty="0" smtClean="0">
                <a:solidFill>
                  <a:srgbClr val="0070C0"/>
                </a:solidFill>
              </a:rPr>
              <a:t>（即</a:t>
            </a:r>
            <a:r>
              <a:rPr lang="en-US" altLang="zh-CN" sz="2000" b="1" dirty="0" smtClean="0">
                <a:solidFill>
                  <a:srgbClr val="0070C0"/>
                </a:solidFill>
              </a:rPr>
              <a:t>PGK1</a:t>
            </a:r>
            <a:r>
              <a:rPr lang="zh-CN" altLang="en-US" sz="2000" b="1" dirty="0" smtClean="0">
                <a:solidFill>
                  <a:srgbClr val="0070C0"/>
                </a:solidFill>
              </a:rPr>
              <a:t>）的</a:t>
            </a:r>
            <a:r>
              <a:rPr lang="zh-CN" altLang="en-US" sz="2000" b="1" dirty="0" smtClean="0">
                <a:solidFill>
                  <a:srgbClr val="FF00FF"/>
                </a:solidFill>
              </a:rPr>
              <a:t>基因树</a:t>
            </a:r>
            <a:r>
              <a:rPr lang="zh-CN" altLang="en-US" sz="2000" b="1" dirty="0" smtClean="0">
                <a:solidFill>
                  <a:srgbClr val="0070C0"/>
                </a:solidFill>
              </a:rPr>
              <a:t>与</a:t>
            </a:r>
            <a:r>
              <a:rPr lang="zh-CN" altLang="en-US" sz="2000" b="1" dirty="0" smtClean="0">
                <a:solidFill>
                  <a:srgbClr val="00B050"/>
                </a:solidFill>
              </a:rPr>
              <a:t>物种树</a:t>
            </a:r>
            <a:r>
              <a:rPr lang="zh-CN" altLang="en-US" sz="2000" b="1" dirty="0" smtClean="0">
                <a:solidFill>
                  <a:srgbClr val="0070C0"/>
                </a:solidFill>
              </a:rPr>
              <a:t>的纠缠图。对该基因而言，</a:t>
            </a:r>
            <a:r>
              <a:rPr lang="zh-CN" altLang="en-US" sz="2000" b="1" u="sng" dirty="0" smtClean="0">
                <a:solidFill>
                  <a:srgbClr val="0070C0"/>
                </a:solidFill>
              </a:rPr>
              <a:t>基因树和物种树是非常相似的</a:t>
            </a:r>
            <a:r>
              <a:rPr lang="zh-CN" altLang="en-US" sz="2000" b="1" dirty="0" smtClean="0">
                <a:solidFill>
                  <a:srgbClr val="0070C0"/>
                </a:solidFill>
              </a:rPr>
              <a:t>。</a:t>
            </a:r>
            <a:endParaRPr lang="zh-CN" altLang="en-US" sz="2000" dirty="0"/>
          </a:p>
        </p:txBody>
      </p:sp>
    </p:spTree>
    <p:extLst>
      <p:ext uri="{BB962C8B-B14F-4D97-AF65-F5344CB8AC3E}">
        <p14:creationId xmlns:p14="http://schemas.microsoft.com/office/powerpoint/2010/main" val="374685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51520" y="332656"/>
            <a:ext cx="8640960" cy="707886"/>
          </a:xfrm>
          <a:prstGeom prst="rect">
            <a:avLst/>
          </a:prstGeom>
          <a:noFill/>
        </p:spPr>
        <p:txBody>
          <a:bodyPr wrap="square" rtlCol="0">
            <a:spAutoFit/>
          </a:bodyPr>
          <a:lstStyle/>
          <a:p>
            <a:pPr marL="285750" indent="-285750">
              <a:buFont typeface="Wingdings" panose="05000000000000000000" pitchFamily="2" charset="2"/>
              <a:buChar char="u"/>
            </a:pPr>
            <a:r>
              <a:rPr lang="zh-CN" altLang="en-US" sz="2000" b="1" dirty="0" smtClean="0">
                <a:solidFill>
                  <a:srgbClr val="0070C0"/>
                </a:solidFill>
              </a:rPr>
              <a:t>基因</a:t>
            </a:r>
            <a:r>
              <a:rPr lang="en-US" altLang="zh-CN" sz="2000" b="1" dirty="0" smtClean="0">
                <a:solidFill>
                  <a:srgbClr val="0070C0"/>
                </a:solidFill>
              </a:rPr>
              <a:t>k00927</a:t>
            </a:r>
            <a:r>
              <a:rPr lang="zh-CN" altLang="en-US" sz="2000" b="1" dirty="0" smtClean="0">
                <a:solidFill>
                  <a:srgbClr val="0070C0"/>
                </a:solidFill>
              </a:rPr>
              <a:t>（即</a:t>
            </a:r>
            <a:r>
              <a:rPr lang="en-US" altLang="zh-CN" sz="2000" b="1" dirty="0" smtClean="0">
                <a:solidFill>
                  <a:srgbClr val="0070C0"/>
                </a:solidFill>
              </a:rPr>
              <a:t>PGK1</a:t>
            </a:r>
            <a:r>
              <a:rPr lang="zh-CN" altLang="en-US" sz="2000" b="1" dirty="0" smtClean="0">
                <a:solidFill>
                  <a:srgbClr val="0070C0"/>
                </a:solidFill>
              </a:rPr>
              <a:t>）的</a:t>
            </a:r>
            <a:r>
              <a:rPr lang="zh-CN" altLang="en-US" sz="2000" b="1" dirty="0" smtClean="0">
                <a:solidFill>
                  <a:srgbClr val="0000FF"/>
                </a:solidFill>
              </a:rPr>
              <a:t>蛋白树</a:t>
            </a:r>
            <a:r>
              <a:rPr lang="zh-CN" altLang="en-US" sz="2000" b="1" dirty="0" smtClean="0">
                <a:solidFill>
                  <a:srgbClr val="0070C0"/>
                </a:solidFill>
              </a:rPr>
              <a:t>与</a:t>
            </a:r>
            <a:r>
              <a:rPr lang="zh-CN" altLang="en-US" sz="2000" b="1" dirty="0" smtClean="0">
                <a:solidFill>
                  <a:srgbClr val="00B050"/>
                </a:solidFill>
              </a:rPr>
              <a:t>物种树</a:t>
            </a:r>
            <a:r>
              <a:rPr lang="zh-CN" altLang="en-US" sz="2000" b="1" dirty="0" smtClean="0">
                <a:solidFill>
                  <a:srgbClr val="0070C0"/>
                </a:solidFill>
              </a:rPr>
              <a:t>的纠缠图。对该基因而言，</a:t>
            </a:r>
            <a:r>
              <a:rPr lang="zh-CN" altLang="en-US" sz="2000" b="1" u="sng" dirty="0" smtClean="0">
                <a:solidFill>
                  <a:srgbClr val="0070C0"/>
                </a:solidFill>
              </a:rPr>
              <a:t>基因树和物种树也是非常相似的</a:t>
            </a:r>
            <a:r>
              <a:rPr lang="zh-CN" altLang="en-US" sz="2000" b="1" dirty="0" smtClean="0">
                <a:solidFill>
                  <a:srgbClr val="0070C0"/>
                </a:solidFill>
              </a:rPr>
              <a:t>。</a:t>
            </a:r>
            <a:endParaRPr lang="zh-CN" altLang="en-US" sz="2000"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2000" y="1052736"/>
            <a:ext cx="8280000" cy="54471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82917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51520" y="332656"/>
            <a:ext cx="8640960" cy="707886"/>
          </a:xfrm>
          <a:prstGeom prst="rect">
            <a:avLst/>
          </a:prstGeom>
          <a:noFill/>
        </p:spPr>
        <p:txBody>
          <a:bodyPr wrap="square" rtlCol="0">
            <a:spAutoFit/>
          </a:bodyPr>
          <a:lstStyle/>
          <a:p>
            <a:pPr marL="285750" indent="-285750">
              <a:buFont typeface="Wingdings" panose="05000000000000000000" pitchFamily="2" charset="2"/>
              <a:buChar char="u"/>
            </a:pPr>
            <a:r>
              <a:rPr lang="zh-CN" altLang="en-US" sz="2000" b="1" dirty="0" smtClean="0">
                <a:solidFill>
                  <a:srgbClr val="0070C0"/>
                </a:solidFill>
              </a:rPr>
              <a:t>基因</a:t>
            </a:r>
            <a:r>
              <a:rPr lang="en-US" altLang="zh-CN" sz="2000" b="1" dirty="0" smtClean="0">
                <a:solidFill>
                  <a:srgbClr val="0070C0"/>
                </a:solidFill>
              </a:rPr>
              <a:t>k00927</a:t>
            </a:r>
            <a:r>
              <a:rPr lang="zh-CN" altLang="en-US" sz="2000" b="1" dirty="0" smtClean="0">
                <a:solidFill>
                  <a:srgbClr val="0070C0"/>
                </a:solidFill>
              </a:rPr>
              <a:t>（即</a:t>
            </a:r>
            <a:r>
              <a:rPr lang="en-US" altLang="zh-CN" sz="2000" b="1" dirty="0" smtClean="0">
                <a:solidFill>
                  <a:srgbClr val="0070C0"/>
                </a:solidFill>
              </a:rPr>
              <a:t>PGK1</a:t>
            </a:r>
            <a:r>
              <a:rPr lang="zh-CN" altLang="en-US" sz="2000" b="1" dirty="0" smtClean="0">
                <a:solidFill>
                  <a:srgbClr val="0070C0"/>
                </a:solidFill>
              </a:rPr>
              <a:t>）的</a:t>
            </a:r>
            <a:r>
              <a:rPr lang="zh-CN" altLang="en-US" sz="2000" b="1" dirty="0" smtClean="0">
                <a:solidFill>
                  <a:srgbClr val="FF00FF"/>
                </a:solidFill>
              </a:rPr>
              <a:t>基因树</a:t>
            </a:r>
            <a:r>
              <a:rPr lang="zh-CN" altLang="en-US" sz="2000" b="1" dirty="0" smtClean="0">
                <a:solidFill>
                  <a:srgbClr val="0070C0"/>
                </a:solidFill>
              </a:rPr>
              <a:t>与</a:t>
            </a:r>
            <a:r>
              <a:rPr lang="zh-CN" altLang="en-US" sz="2000" b="1" dirty="0" smtClean="0">
                <a:solidFill>
                  <a:srgbClr val="0000FF"/>
                </a:solidFill>
              </a:rPr>
              <a:t>蛋白树</a:t>
            </a:r>
            <a:r>
              <a:rPr lang="zh-CN" altLang="en-US" sz="2000" b="1" dirty="0" smtClean="0">
                <a:solidFill>
                  <a:srgbClr val="0070C0"/>
                </a:solidFill>
              </a:rPr>
              <a:t>的纠缠图。对该基因而言，</a:t>
            </a:r>
            <a:r>
              <a:rPr lang="zh-CN" altLang="en-US" sz="2000" b="1" u="sng" dirty="0" smtClean="0">
                <a:solidFill>
                  <a:srgbClr val="0070C0"/>
                </a:solidFill>
              </a:rPr>
              <a:t>基因树和蛋白树也是非常相似的</a:t>
            </a:r>
            <a:r>
              <a:rPr lang="zh-CN" altLang="en-US" sz="2000" b="1" dirty="0" smtClean="0">
                <a:solidFill>
                  <a:srgbClr val="0070C0"/>
                </a:solidFill>
              </a:rPr>
              <a:t>。</a:t>
            </a:r>
            <a:endParaRPr lang="zh-CN" altLang="en-US" sz="2000"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748" y="1084075"/>
            <a:ext cx="8280000" cy="5477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495964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417747" y="1304176"/>
            <a:ext cx="288032" cy="5509200"/>
          </a:xfrm>
          <a:prstGeom prst="rect">
            <a:avLst/>
          </a:prstGeom>
        </p:spPr>
        <p:txBody>
          <a:bodyPr wrap="square">
            <a:spAutoFit/>
          </a:bodyPr>
          <a:lstStyle/>
          <a:p>
            <a:r>
              <a:rPr lang="en-US" altLang="zh-CN" sz="200" b="1" dirty="0" smtClean="0">
                <a:latin typeface="Times New Roman" panose="02020603050405020304" pitchFamily="18" charset="0"/>
                <a:cs typeface="Times New Roman" panose="02020603050405020304" pitchFamily="18" charset="0"/>
              </a:rPr>
              <a:t>K00058</a:t>
            </a:r>
          </a:p>
          <a:p>
            <a:r>
              <a:rPr lang="en-US" altLang="zh-CN" sz="200" b="1" dirty="0" smtClean="0">
                <a:latin typeface="Times New Roman" panose="02020603050405020304" pitchFamily="18" charset="0"/>
                <a:cs typeface="Times New Roman" panose="02020603050405020304" pitchFamily="18" charset="0"/>
              </a:rPr>
              <a:t>K00927</a:t>
            </a:r>
          </a:p>
          <a:p>
            <a:r>
              <a:rPr lang="en-US" altLang="zh-CN" sz="200" b="1" dirty="0" smtClean="0">
                <a:latin typeface="Times New Roman" panose="02020603050405020304" pitchFamily="18" charset="0"/>
                <a:cs typeface="Times New Roman" panose="02020603050405020304" pitchFamily="18" charset="0"/>
              </a:rPr>
              <a:t>K03841</a:t>
            </a:r>
          </a:p>
          <a:p>
            <a:r>
              <a:rPr lang="en-US" altLang="zh-CN" sz="200" b="1" dirty="0" smtClean="0">
                <a:latin typeface="Times New Roman" panose="02020603050405020304" pitchFamily="18" charset="0"/>
                <a:cs typeface="Times New Roman" panose="02020603050405020304" pitchFamily="18" charset="0"/>
              </a:rPr>
              <a:t>K02959</a:t>
            </a:r>
          </a:p>
          <a:p>
            <a:r>
              <a:rPr lang="en-US" altLang="zh-CN" sz="200" b="1" dirty="0" smtClean="0">
                <a:latin typeface="Times New Roman" panose="02020603050405020304" pitchFamily="18" charset="0"/>
                <a:cs typeface="Times New Roman" panose="02020603050405020304" pitchFamily="18" charset="0"/>
              </a:rPr>
              <a:t>K03217</a:t>
            </a:r>
          </a:p>
          <a:p>
            <a:r>
              <a:rPr lang="en-US" altLang="zh-CN" sz="200" b="1" dirty="0" smtClean="0">
                <a:latin typeface="Times New Roman" panose="02020603050405020304" pitchFamily="18" charset="0"/>
                <a:cs typeface="Times New Roman" panose="02020603050405020304" pitchFamily="18" charset="0"/>
              </a:rPr>
              <a:t>K00616</a:t>
            </a:r>
          </a:p>
          <a:p>
            <a:r>
              <a:rPr lang="en-US" altLang="zh-CN" sz="200" b="1" dirty="0" smtClean="0">
                <a:latin typeface="Times New Roman" panose="02020603050405020304" pitchFamily="18" charset="0"/>
                <a:cs typeface="Times New Roman" panose="02020603050405020304" pitchFamily="18" charset="0"/>
              </a:rPr>
              <a:t>K00600</a:t>
            </a:r>
          </a:p>
          <a:p>
            <a:r>
              <a:rPr lang="en-US" altLang="zh-CN" sz="200" b="1" dirty="0" smtClean="0">
                <a:latin typeface="Times New Roman" panose="02020603050405020304" pitchFamily="18" charset="0"/>
                <a:cs typeface="Times New Roman" panose="02020603050405020304" pitchFamily="18" charset="0"/>
              </a:rPr>
              <a:t>K03768</a:t>
            </a:r>
          </a:p>
          <a:p>
            <a:r>
              <a:rPr lang="en-US" altLang="zh-CN" sz="200" b="1" dirty="0" smtClean="0">
                <a:latin typeface="Times New Roman" panose="02020603050405020304" pitchFamily="18" charset="0"/>
                <a:cs typeface="Times New Roman" panose="02020603050405020304" pitchFamily="18" charset="0"/>
              </a:rPr>
              <a:t>K01835</a:t>
            </a:r>
          </a:p>
          <a:p>
            <a:r>
              <a:rPr lang="en-US" altLang="zh-CN" sz="200" b="1" dirty="0" smtClean="0">
                <a:latin typeface="Times New Roman" panose="02020603050405020304" pitchFamily="18" charset="0"/>
                <a:cs typeface="Times New Roman" panose="02020603050405020304" pitchFamily="18" charset="0"/>
              </a:rPr>
              <a:t>K04487</a:t>
            </a:r>
          </a:p>
          <a:p>
            <a:r>
              <a:rPr lang="en-US" altLang="zh-CN" sz="200" b="1" dirty="0" smtClean="0">
                <a:latin typeface="Times New Roman" panose="02020603050405020304" pitchFamily="18" charset="0"/>
                <a:cs typeface="Times New Roman" panose="02020603050405020304" pitchFamily="18" charset="0"/>
              </a:rPr>
              <a:t>K04043</a:t>
            </a:r>
          </a:p>
          <a:p>
            <a:r>
              <a:rPr lang="en-US" altLang="zh-CN" sz="200" b="1" dirty="0" smtClean="0">
                <a:latin typeface="Times New Roman" panose="02020603050405020304" pitchFamily="18" charset="0"/>
                <a:cs typeface="Times New Roman" panose="02020603050405020304" pitchFamily="18" charset="0"/>
              </a:rPr>
              <a:t>K06173</a:t>
            </a:r>
          </a:p>
          <a:p>
            <a:r>
              <a:rPr lang="en-US" altLang="zh-CN" sz="200" b="1" dirty="0" smtClean="0">
                <a:latin typeface="Times New Roman" panose="02020603050405020304" pitchFamily="18" charset="0"/>
                <a:cs typeface="Times New Roman" panose="02020603050405020304" pitchFamily="18" charset="0"/>
              </a:rPr>
              <a:t>K00942</a:t>
            </a:r>
          </a:p>
          <a:p>
            <a:r>
              <a:rPr lang="en-US" altLang="zh-CN" sz="200" b="1" dirty="0" smtClean="0">
                <a:latin typeface="Times New Roman" panose="02020603050405020304" pitchFamily="18" charset="0"/>
                <a:cs typeface="Times New Roman" panose="02020603050405020304" pitchFamily="18" charset="0"/>
              </a:rPr>
              <a:t>K02257</a:t>
            </a:r>
          </a:p>
          <a:p>
            <a:r>
              <a:rPr lang="en-US" altLang="zh-CN" sz="200" b="1" dirty="0" smtClean="0">
                <a:latin typeface="Times New Roman" panose="02020603050405020304" pitchFamily="18" charset="0"/>
                <a:cs typeface="Times New Roman" panose="02020603050405020304" pitchFamily="18" charset="0"/>
              </a:rPr>
              <a:t>K01890</a:t>
            </a:r>
          </a:p>
          <a:p>
            <a:r>
              <a:rPr lang="en-US" altLang="zh-CN" sz="200" b="1" dirty="0" smtClean="0">
                <a:latin typeface="Times New Roman" panose="02020603050405020304" pitchFamily="18" charset="0"/>
                <a:cs typeface="Times New Roman" panose="02020603050405020304" pitchFamily="18" charset="0"/>
              </a:rPr>
              <a:t>K03522</a:t>
            </a:r>
          </a:p>
          <a:p>
            <a:r>
              <a:rPr lang="en-US" altLang="zh-CN" sz="200" b="1" dirty="0" smtClean="0">
                <a:latin typeface="Times New Roman" panose="02020603050405020304" pitchFamily="18" charset="0"/>
                <a:cs typeface="Times New Roman" panose="02020603050405020304" pitchFamily="18" charset="0"/>
              </a:rPr>
              <a:t>K07277</a:t>
            </a:r>
          </a:p>
          <a:p>
            <a:r>
              <a:rPr lang="en-US" altLang="zh-CN" sz="200" b="1" dirty="0" smtClean="0">
                <a:latin typeface="Times New Roman" panose="02020603050405020304" pitchFamily="18" charset="0"/>
                <a:cs typeface="Times New Roman" panose="02020603050405020304" pitchFamily="18" charset="0"/>
              </a:rPr>
              <a:t>K00820</a:t>
            </a:r>
          </a:p>
          <a:p>
            <a:r>
              <a:rPr lang="en-US" altLang="zh-CN" sz="200" b="1" dirty="0" smtClean="0">
                <a:latin typeface="Times New Roman" panose="02020603050405020304" pitchFamily="18" charset="0"/>
                <a:cs typeface="Times New Roman" panose="02020603050405020304" pitchFamily="18" charset="0"/>
              </a:rPr>
              <a:t>K01934</a:t>
            </a:r>
          </a:p>
          <a:p>
            <a:r>
              <a:rPr lang="en-US" altLang="zh-CN" sz="200" b="1" dirty="0" smtClean="0">
                <a:latin typeface="Times New Roman" panose="02020603050405020304" pitchFamily="18" charset="0"/>
                <a:cs typeface="Times New Roman" panose="02020603050405020304" pitchFamily="18" charset="0"/>
              </a:rPr>
              <a:t>K00033</a:t>
            </a:r>
          </a:p>
          <a:p>
            <a:r>
              <a:rPr lang="en-US" altLang="zh-CN" sz="200" b="1" dirty="0" smtClean="0">
                <a:latin typeface="Times New Roman" panose="02020603050405020304" pitchFamily="18" charset="0"/>
                <a:cs typeface="Times New Roman" panose="02020603050405020304" pitchFamily="18" charset="0"/>
              </a:rPr>
              <a:t>K00275</a:t>
            </a:r>
          </a:p>
          <a:p>
            <a:r>
              <a:rPr lang="en-US" altLang="zh-CN" sz="200" b="1" dirty="0" smtClean="0">
                <a:latin typeface="Times New Roman" panose="02020603050405020304" pitchFamily="18" charset="0"/>
                <a:cs typeface="Times New Roman" panose="02020603050405020304" pitchFamily="18" charset="0"/>
              </a:rPr>
              <a:t>K00797</a:t>
            </a:r>
          </a:p>
          <a:p>
            <a:r>
              <a:rPr lang="en-US" altLang="zh-CN" sz="200" b="1" dirty="0" smtClean="0">
                <a:latin typeface="Times New Roman" panose="02020603050405020304" pitchFamily="18" charset="0"/>
                <a:cs typeface="Times New Roman" panose="02020603050405020304" pitchFamily="18" charset="0"/>
              </a:rPr>
              <a:t>K01803</a:t>
            </a:r>
          </a:p>
          <a:p>
            <a:r>
              <a:rPr lang="en-US" altLang="zh-CN" sz="200" b="1" dirty="0" smtClean="0">
                <a:latin typeface="Times New Roman" panose="02020603050405020304" pitchFamily="18" charset="0"/>
                <a:cs typeface="Times New Roman" panose="02020603050405020304" pitchFamily="18" charset="0"/>
              </a:rPr>
              <a:t>K02948</a:t>
            </a:r>
          </a:p>
          <a:p>
            <a:r>
              <a:rPr lang="en-US" altLang="zh-CN" sz="200" b="1" dirty="0" smtClean="0">
                <a:latin typeface="Times New Roman" panose="02020603050405020304" pitchFamily="18" charset="0"/>
                <a:cs typeface="Times New Roman" panose="02020603050405020304" pitchFamily="18" charset="0"/>
              </a:rPr>
              <a:t>K02355</a:t>
            </a:r>
          </a:p>
          <a:p>
            <a:r>
              <a:rPr lang="en-US" altLang="zh-CN" sz="200" b="1" dirty="0" smtClean="0">
                <a:latin typeface="Times New Roman" panose="02020603050405020304" pitchFamily="18" charset="0"/>
                <a:cs typeface="Times New Roman" panose="02020603050405020304" pitchFamily="18" charset="0"/>
              </a:rPr>
              <a:t>K00826</a:t>
            </a:r>
          </a:p>
          <a:p>
            <a:r>
              <a:rPr lang="en-US" altLang="zh-CN" sz="200" b="1" dirty="0" smtClean="0">
                <a:latin typeface="Times New Roman" panose="02020603050405020304" pitchFamily="18" charset="0"/>
                <a:cs typeface="Times New Roman" panose="02020603050405020304" pitchFamily="18" charset="0"/>
              </a:rPr>
              <a:t>K02946</a:t>
            </a:r>
          </a:p>
          <a:p>
            <a:r>
              <a:rPr lang="en-US" altLang="zh-CN" sz="200" b="1" dirty="0" smtClean="0">
                <a:latin typeface="Times New Roman" panose="02020603050405020304" pitchFamily="18" charset="0"/>
                <a:cs typeface="Times New Roman" panose="02020603050405020304" pitchFamily="18" charset="0"/>
              </a:rPr>
              <a:t>K00688</a:t>
            </a:r>
          </a:p>
          <a:p>
            <a:r>
              <a:rPr lang="en-US" altLang="zh-CN" sz="200" b="1" dirty="0" smtClean="0">
                <a:latin typeface="Times New Roman" panose="02020603050405020304" pitchFamily="18" charset="0"/>
                <a:cs typeface="Times New Roman" panose="02020603050405020304" pitchFamily="18" charset="0"/>
              </a:rPr>
              <a:t>K01756</a:t>
            </a:r>
          </a:p>
          <a:p>
            <a:r>
              <a:rPr lang="en-US" altLang="zh-CN" sz="200" b="1" dirty="0" smtClean="0">
                <a:latin typeface="Times New Roman" panose="02020603050405020304" pitchFamily="18" charset="0"/>
                <a:cs typeface="Times New Roman" panose="02020603050405020304" pitchFamily="18" charset="0"/>
              </a:rPr>
              <a:t>K02954</a:t>
            </a:r>
          </a:p>
          <a:p>
            <a:r>
              <a:rPr lang="en-US" altLang="zh-CN" sz="200" b="1" dirty="0" smtClean="0">
                <a:latin typeface="Times New Roman" panose="02020603050405020304" pitchFamily="18" charset="0"/>
                <a:cs typeface="Times New Roman" panose="02020603050405020304" pitchFamily="18" charset="0"/>
              </a:rPr>
              <a:t>K00764</a:t>
            </a:r>
          </a:p>
          <a:p>
            <a:r>
              <a:rPr lang="en-US" altLang="zh-CN" sz="200" b="1" dirty="0" smtClean="0">
                <a:latin typeface="Times New Roman" panose="02020603050405020304" pitchFamily="18" charset="0"/>
                <a:cs typeface="Times New Roman" panose="02020603050405020304" pitchFamily="18" charset="0"/>
              </a:rPr>
              <a:t>K00008</a:t>
            </a:r>
          </a:p>
          <a:p>
            <a:r>
              <a:rPr lang="en-US" altLang="zh-CN" sz="200" b="1" dirty="0" smtClean="0">
                <a:latin typeface="Times New Roman" panose="02020603050405020304" pitchFamily="18" charset="0"/>
                <a:cs typeface="Times New Roman" panose="02020603050405020304" pitchFamily="18" charset="0"/>
              </a:rPr>
              <a:t>K02911</a:t>
            </a:r>
          </a:p>
          <a:p>
            <a:r>
              <a:rPr lang="en-US" altLang="zh-CN" sz="200" b="1" dirty="0" smtClean="0">
                <a:latin typeface="Times New Roman" panose="02020603050405020304" pitchFamily="18" charset="0"/>
                <a:cs typeface="Times New Roman" panose="02020603050405020304" pitchFamily="18" charset="0"/>
              </a:rPr>
              <a:t>K11206</a:t>
            </a:r>
          </a:p>
          <a:p>
            <a:r>
              <a:rPr lang="en-US" altLang="zh-CN" sz="200" b="1" dirty="0" smtClean="0">
                <a:latin typeface="Times New Roman" panose="02020603050405020304" pitchFamily="18" charset="0"/>
                <a:cs typeface="Times New Roman" panose="02020603050405020304" pitchFamily="18" charset="0"/>
              </a:rPr>
              <a:t>K00963</a:t>
            </a:r>
          </a:p>
          <a:p>
            <a:r>
              <a:rPr lang="en-US" altLang="zh-CN" sz="200" b="1" dirty="0" smtClean="0">
                <a:latin typeface="Times New Roman" panose="02020603050405020304" pitchFamily="18" charset="0"/>
                <a:cs typeface="Times New Roman" panose="02020603050405020304" pitchFamily="18" charset="0"/>
              </a:rPr>
              <a:t>K04079</a:t>
            </a:r>
          </a:p>
          <a:p>
            <a:r>
              <a:rPr lang="en-US" altLang="zh-CN" sz="200" b="1" dirty="0" smtClean="0">
                <a:latin typeface="Times New Roman" panose="02020603050405020304" pitchFamily="18" charset="0"/>
                <a:cs typeface="Times New Roman" panose="02020603050405020304" pitchFamily="18" charset="0"/>
              </a:rPr>
              <a:t>K00382</a:t>
            </a:r>
          </a:p>
          <a:p>
            <a:r>
              <a:rPr lang="en-US" altLang="zh-CN" sz="200" b="1" dirty="0" smtClean="0">
                <a:latin typeface="Times New Roman" panose="02020603050405020304" pitchFamily="18" charset="0"/>
                <a:cs typeface="Times New Roman" panose="02020603050405020304" pitchFamily="18" charset="0"/>
              </a:rPr>
              <a:t>K04077</a:t>
            </a:r>
          </a:p>
          <a:p>
            <a:r>
              <a:rPr lang="en-US" altLang="zh-CN" sz="200" b="1" dirty="0" smtClean="0">
                <a:latin typeface="Times New Roman" panose="02020603050405020304" pitchFamily="18" charset="0"/>
                <a:cs typeface="Times New Roman" panose="02020603050405020304" pitchFamily="18" charset="0"/>
              </a:rPr>
              <a:t>K00088</a:t>
            </a:r>
          </a:p>
          <a:p>
            <a:r>
              <a:rPr lang="en-US" altLang="zh-CN" sz="200" b="1" dirty="0" smtClean="0">
                <a:latin typeface="Times New Roman" panose="02020603050405020304" pitchFamily="18" charset="0"/>
                <a:cs typeface="Times New Roman" panose="02020603050405020304" pitchFamily="18" charset="0"/>
              </a:rPr>
              <a:t>K13288</a:t>
            </a:r>
          </a:p>
          <a:p>
            <a:r>
              <a:rPr lang="en-US" altLang="zh-CN" sz="200" b="1" dirty="0" smtClean="0">
                <a:latin typeface="Times New Roman" panose="02020603050405020304" pitchFamily="18" charset="0"/>
                <a:cs typeface="Times New Roman" panose="02020603050405020304" pitchFamily="18" charset="0"/>
              </a:rPr>
              <a:t>K01785</a:t>
            </a:r>
          </a:p>
          <a:p>
            <a:r>
              <a:rPr lang="en-US" altLang="zh-CN" sz="200" b="1" dirty="0" smtClean="0">
                <a:latin typeface="Times New Roman" panose="02020603050405020304" pitchFamily="18" charset="0"/>
                <a:cs typeface="Times New Roman" panose="02020603050405020304" pitchFamily="18" charset="0"/>
              </a:rPr>
              <a:t>K00031</a:t>
            </a:r>
          </a:p>
          <a:p>
            <a:r>
              <a:rPr lang="en-US" altLang="zh-CN" sz="200" b="1" dirty="0" smtClean="0">
                <a:latin typeface="Times New Roman" panose="02020603050405020304" pitchFamily="18" charset="0"/>
                <a:cs typeface="Times New Roman" panose="02020603050405020304" pitchFamily="18" charset="0"/>
              </a:rPr>
              <a:t>K02835</a:t>
            </a:r>
          </a:p>
          <a:p>
            <a:r>
              <a:rPr lang="en-US" altLang="zh-CN" sz="200" b="1" dirty="0" smtClean="0">
                <a:latin typeface="Times New Roman" panose="02020603050405020304" pitchFamily="18" charset="0"/>
                <a:cs typeface="Times New Roman" panose="02020603050405020304" pitchFamily="18" charset="0"/>
              </a:rPr>
              <a:t>K01689</a:t>
            </a:r>
          </a:p>
          <a:p>
            <a:r>
              <a:rPr lang="en-US" altLang="zh-CN" sz="200" b="1" dirty="0" smtClean="0">
                <a:latin typeface="Times New Roman" panose="02020603050405020304" pitchFamily="18" charset="0"/>
                <a:cs typeface="Times New Roman" panose="02020603050405020304" pitchFamily="18" charset="0"/>
              </a:rPr>
              <a:t>K00995</a:t>
            </a:r>
          </a:p>
          <a:p>
            <a:r>
              <a:rPr lang="en-US" altLang="zh-CN" sz="200" b="1" dirty="0" smtClean="0">
                <a:latin typeface="Times New Roman" panose="02020603050405020304" pitchFamily="18" charset="0"/>
                <a:cs typeface="Times New Roman" panose="02020603050405020304" pitchFamily="18" charset="0"/>
              </a:rPr>
              <a:t>K00700</a:t>
            </a:r>
          </a:p>
          <a:p>
            <a:r>
              <a:rPr lang="en-US" altLang="zh-CN" sz="200" b="1" dirty="0" smtClean="0">
                <a:latin typeface="Times New Roman" panose="02020603050405020304" pitchFamily="18" charset="0"/>
                <a:cs typeface="Times New Roman" panose="02020603050405020304" pitchFamily="18" charset="0"/>
              </a:rPr>
              <a:t>K07566</a:t>
            </a:r>
          </a:p>
          <a:p>
            <a:r>
              <a:rPr lang="en-US" altLang="zh-CN" sz="200" b="1" dirty="0" smtClean="0">
                <a:latin typeface="Times New Roman" panose="02020603050405020304" pitchFamily="18" charset="0"/>
                <a:cs typeface="Times New Roman" panose="02020603050405020304" pitchFamily="18" charset="0"/>
              </a:rPr>
              <a:t>K01881</a:t>
            </a:r>
          </a:p>
          <a:p>
            <a:r>
              <a:rPr lang="en-US" altLang="zh-CN" sz="200" b="1" dirty="0" smtClean="0">
                <a:latin typeface="Times New Roman" panose="02020603050405020304" pitchFamily="18" charset="0"/>
                <a:cs typeface="Times New Roman" panose="02020603050405020304" pitchFamily="18" charset="0"/>
              </a:rPr>
              <a:t>K02956</a:t>
            </a:r>
          </a:p>
          <a:p>
            <a:r>
              <a:rPr lang="en-US" altLang="zh-CN" sz="200" b="1" dirty="0" smtClean="0">
                <a:latin typeface="Times New Roman" panose="02020603050405020304" pitchFamily="18" charset="0"/>
                <a:cs typeface="Times New Roman" panose="02020603050405020304" pitchFamily="18" charset="0"/>
              </a:rPr>
              <a:t>K00939</a:t>
            </a:r>
          </a:p>
          <a:p>
            <a:r>
              <a:rPr lang="en-US" altLang="zh-CN" sz="200" b="1" dirty="0" smtClean="0">
                <a:latin typeface="Times New Roman" panose="02020603050405020304" pitchFamily="18" charset="0"/>
                <a:cs typeface="Times New Roman" panose="02020603050405020304" pitchFamily="18" charset="0"/>
              </a:rPr>
              <a:t>K07304</a:t>
            </a:r>
          </a:p>
          <a:p>
            <a:r>
              <a:rPr lang="en-US" altLang="zh-CN" sz="200" b="1" dirty="0" smtClean="0">
                <a:latin typeface="Times New Roman" panose="02020603050405020304" pitchFamily="18" charset="0"/>
                <a:cs typeface="Times New Roman" panose="02020603050405020304" pitchFamily="18" charset="0"/>
              </a:rPr>
              <a:t>K00943</a:t>
            </a:r>
          </a:p>
          <a:p>
            <a:r>
              <a:rPr lang="en-US" altLang="zh-CN" sz="200" b="1" dirty="0" smtClean="0">
                <a:latin typeface="Times New Roman" panose="02020603050405020304" pitchFamily="18" charset="0"/>
                <a:cs typeface="Times New Roman" panose="02020603050405020304" pitchFamily="18" charset="0"/>
              </a:rPr>
              <a:t>K01681</a:t>
            </a:r>
          </a:p>
          <a:p>
            <a:r>
              <a:rPr lang="en-US" altLang="zh-CN" sz="200" b="1" dirty="0" smtClean="0">
                <a:latin typeface="Times New Roman" panose="02020603050405020304" pitchFamily="18" charset="0"/>
                <a:cs typeface="Times New Roman" panose="02020603050405020304" pitchFamily="18" charset="0"/>
              </a:rPr>
              <a:t>K02926</a:t>
            </a:r>
          </a:p>
          <a:p>
            <a:r>
              <a:rPr lang="en-US" altLang="zh-CN" sz="200" b="1" dirty="0" smtClean="0">
                <a:latin typeface="Times New Roman" panose="02020603050405020304" pitchFamily="18" charset="0"/>
                <a:cs typeface="Times New Roman" panose="02020603050405020304" pitchFamily="18" charset="0"/>
              </a:rPr>
              <a:t>K04567</a:t>
            </a:r>
          </a:p>
          <a:p>
            <a:r>
              <a:rPr lang="en-US" altLang="zh-CN" sz="200" b="1" dirty="0" smtClean="0">
                <a:latin typeface="Times New Roman" panose="02020603050405020304" pitchFamily="18" charset="0"/>
                <a:cs typeface="Times New Roman" panose="02020603050405020304" pitchFamily="18" charset="0"/>
              </a:rPr>
              <a:t>K03676</a:t>
            </a:r>
          </a:p>
          <a:p>
            <a:r>
              <a:rPr lang="en-US" altLang="zh-CN" sz="200" b="1" dirty="0" smtClean="0">
                <a:latin typeface="Times New Roman" panose="02020603050405020304" pitchFamily="18" charset="0"/>
                <a:cs typeface="Times New Roman" panose="02020603050405020304" pitchFamily="18" charset="0"/>
              </a:rPr>
              <a:t>K00784</a:t>
            </a:r>
          </a:p>
          <a:p>
            <a:r>
              <a:rPr lang="en-US" altLang="zh-CN" sz="200" b="1" dirty="0" smtClean="0">
                <a:latin typeface="Times New Roman" panose="02020603050405020304" pitchFamily="18" charset="0"/>
                <a:cs typeface="Times New Roman" panose="02020603050405020304" pitchFamily="18" charset="0"/>
              </a:rPr>
              <a:t>K01079</a:t>
            </a:r>
          </a:p>
          <a:p>
            <a:r>
              <a:rPr lang="en-US" altLang="zh-CN" sz="200" b="1" dirty="0" smtClean="0">
                <a:latin typeface="Times New Roman" panose="02020603050405020304" pitchFamily="18" charset="0"/>
                <a:cs typeface="Times New Roman" panose="02020603050405020304" pitchFamily="18" charset="0"/>
              </a:rPr>
              <a:t>K00789</a:t>
            </a:r>
          </a:p>
          <a:p>
            <a:r>
              <a:rPr lang="en-US" altLang="zh-CN" sz="200" b="1" dirty="0" smtClean="0">
                <a:latin typeface="Times New Roman" panose="02020603050405020304" pitchFamily="18" charset="0"/>
                <a:cs typeface="Times New Roman" panose="02020603050405020304" pitchFamily="18" charset="0"/>
              </a:rPr>
              <a:t>K01897</a:t>
            </a:r>
          </a:p>
          <a:p>
            <a:r>
              <a:rPr lang="en-US" altLang="zh-CN" sz="200" b="1" dirty="0" smtClean="0">
                <a:latin typeface="Times New Roman" panose="02020603050405020304" pitchFamily="18" charset="0"/>
                <a:cs typeface="Times New Roman" panose="02020603050405020304" pitchFamily="18" charset="0"/>
              </a:rPr>
              <a:t>K01011</a:t>
            </a:r>
          </a:p>
          <a:p>
            <a:r>
              <a:rPr lang="en-US" altLang="zh-CN" sz="200" b="1" dirty="0" smtClean="0">
                <a:latin typeface="Times New Roman" panose="02020603050405020304" pitchFamily="18" charset="0"/>
                <a:cs typeface="Times New Roman" panose="02020603050405020304" pitchFamily="18" charset="0"/>
              </a:rPr>
              <a:t>K01887</a:t>
            </a:r>
          </a:p>
          <a:p>
            <a:r>
              <a:rPr lang="en-US" altLang="zh-CN" sz="200" b="1" dirty="0" smtClean="0">
                <a:latin typeface="Times New Roman" panose="02020603050405020304" pitchFamily="18" charset="0"/>
                <a:cs typeface="Times New Roman" panose="02020603050405020304" pitchFamily="18" charset="0"/>
              </a:rPr>
              <a:t>K01870</a:t>
            </a:r>
          </a:p>
          <a:p>
            <a:r>
              <a:rPr lang="en-US" altLang="zh-CN" sz="200" b="1" dirty="0" smtClean="0">
                <a:latin typeface="Times New Roman" panose="02020603050405020304" pitchFamily="18" charset="0"/>
                <a:cs typeface="Times New Roman" panose="02020603050405020304" pitchFamily="18" charset="0"/>
              </a:rPr>
              <a:t>K07560</a:t>
            </a:r>
          </a:p>
          <a:p>
            <a:r>
              <a:rPr lang="en-US" altLang="zh-CN" sz="200" b="1" dirty="0" smtClean="0">
                <a:latin typeface="Times New Roman" panose="02020603050405020304" pitchFamily="18" charset="0"/>
                <a:cs typeface="Times New Roman" panose="02020603050405020304" pitchFamily="18" charset="0"/>
              </a:rPr>
              <a:t>K01895</a:t>
            </a:r>
          </a:p>
          <a:p>
            <a:r>
              <a:rPr lang="en-US" altLang="zh-CN" sz="200" b="1" dirty="0" smtClean="0">
                <a:latin typeface="Times New Roman" panose="02020603050405020304" pitchFamily="18" charset="0"/>
                <a:cs typeface="Times New Roman" panose="02020603050405020304" pitchFamily="18" charset="0"/>
              </a:rPr>
              <a:t>K01868</a:t>
            </a:r>
          </a:p>
          <a:p>
            <a:r>
              <a:rPr lang="en-US" altLang="zh-CN" sz="200" b="1" dirty="0" smtClean="0">
                <a:latin typeface="Times New Roman" panose="02020603050405020304" pitchFamily="18" charset="0"/>
                <a:cs typeface="Times New Roman" panose="02020603050405020304" pitchFamily="18" charset="0"/>
              </a:rPr>
              <a:t>K03106</a:t>
            </a:r>
          </a:p>
          <a:p>
            <a:r>
              <a:rPr lang="en-US" altLang="zh-CN" sz="200" b="1" dirty="0" smtClean="0">
                <a:latin typeface="Times New Roman" panose="02020603050405020304" pitchFamily="18" charset="0"/>
                <a:cs typeface="Times New Roman" panose="02020603050405020304" pitchFamily="18" charset="0"/>
              </a:rPr>
              <a:t>K01883</a:t>
            </a:r>
          </a:p>
          <a:p>
            <a:r>
              <a:rPr lang="en-US" altLang="zh-CN" sz="200" b="1" dirty="0" smtClean="0">
                <a:latin typeface="Times New Roman" panose="02020603050405020304" pitchFamily="18" charset="0"/>
                <a:cs typeface="Times New Roman" panose="02020603050405020304" pitchFamily="18" charset="0"/>
              </a:rPr>
              <a:t>K00627</a:t>
            </a:r>
          </a:p>
          <a:p>
            <a:r>
              <a:rPr lang="en-US" altLang="zh-CN" sz="200" b="1" dirty="0" smtClean="0">
                <a:latin typeface="Times New Roman" panose="02020603050405020304" pitchFamily="18" charset="0"/>
                <a:cs typeface="Times New Roman" panose="02020603050405020304" pitchFamily="18" charset="0"/>
              </a:rPr>
              <a:t>K02907</a:t>
            </a:r>
          </a:p>
          <a:p>
            <a:r>
              <a:rPr lang="en-US" altLang="zh-CN" sz="200" b="1" dirty="0" smtClean="0">
                <a:latin typeface="Times New Roman" panose="02020603050405020304" pitchFamily="18" charset="0"/>
                <a:cs typeface="Times New Roman" panose="02020603050405020304" pitchFamily="18" charset="0"/>
              </a:rPr>
              <a:t>K01872</a:t>
            </a:r>
          </a:p>
          <a:p>
            <a:r>
              <a:rPr lang="en-US" altLang="zh-CN" sz="200" b="1" dirty="0" smtClean="0">
                <a:latin typeface="Times New Roman" panose="02020603050405020304" pitchFamily="18" charset="0"/>
                <a:cs typeface="Times New Roman" panose="02020603050405020304" pitchFamily="18" charset="0"/>
              </a:rPr>
              <a:t>K00854</a:t>
            </a:r>
          </a:p>
          <a:p>
            <a:r>
              <a:rPr lang="en-US" altLang="zh-CN" sz="200" b="1" dirty="0" smtClean="0">
                <a:latin typeface="Times New Roman" panose="02020603050405020304" pitchFamily="18" charset="0"/>
                <a:cs typeface="Times New Roman" panose="02020603050405020304" pitchFamily="18" charset="0"/>
              </a:rPr>
              <a:t>K00121</a:t>
            </a:r>
          </a:p>
          <a:p>
            <a:r>
              <a:rPr lang="en-US" altLang="zh-CN" sz="200" b="1" dirty="0" smtClean="0">
                <a:latin typeface="Times New Roman" panose="02020603050405020304" pitchFamily="18" charset="0"/>
                <a:cs typeface="Times New Roman" panose="02020603050405020304" pitchFamily="18" charset="0"/>
              </a:rPr>
              <a:t>K00111</a:t>
            </a:r>
          </a:p>
          <a:p>
            <a:r>
              <a:rPr lang="en-US" altLang="zh-CN" sz="200" b="1" dirty="0" smtClean="0">
                <a:latin typeface="Times New Roman" panose="02020603050405020304" pitchFamily="18" charset="0"/>
                <a:cs typeface="Times New Roman" panose="02020603050405020304" pitchFamily="18" charset="0"/>
              </a:rPr>
              <a:t>K02519</a:t>
            </a:r>
          </a:p>
          <a:p>
            <a:r>
              <a:rPr lang="en-US" altLang="zh-CN" sz="200" b="1" dirty="0" smtClean="0">
                <a:latin typeface="Times New Roman" panose="02020603050405020304" pitchFamily="18" charset="0"/>
                <a:cs typeface="Times New Roman" panose="02020603050405020304" pitchFamily="18" charset="0"/>
              </a:rPr>
              <a:t>K01807</a:t>
            </a:r>
          </a:p>
          <a:p>
            <a:r>
              <a:rPr lang="en-US" altLang="zh-CN" sz="200" b="1" dirty="0" smtClean="0">
                <a:latin typeface="Times New Roman" panose="02020603050405020304" pitchFamily="18" charset="0"/>
                <a:cs typeface="Times New Roman" panose="02020603050405020304" pitchFamily="18" charset="0"/>
              </a:rPr>
              <a:t>K17686</a:t>
            </a:r>
          </a:p>
          <a:p>
            <a:r>
              <a:rPr lang="en-US" altLang="zh-CN" sz="200" b="1" dirty="0" smtClean="0">
                <a:latin typeface="Times New Roman" panose="02020603050405020304" pitchFamily="18" charset="0"/>
                <a:cs typeface="Times New Roman" panose="02020603050405020304" pitchFamily="18" charset="0"/>
              </a:rPr>
              <a:t>K01937</a:t>
            </a:r>
          </a:p>
          <a:p>
            <a:r>
              <a:rPr lang="en-US" altLang="zh-CN" sz="200" b="1" dirty="0" smtClean="0">
                <a:latin typeface="Times New Roman" panose="02020603050405020304" pitchFamily="18" charset="0"/>
                <a:cs typeface="Times New Roman" panose="02020603050405020304" pitchFamily="18" charset="0"/>
              </a:rPr>
              <a:t>K00759</a:t>
            </a:r>
          </a:p>
          <a:p>
            <a:r>
              <a:rPr lang="en-US" altLang="zh-CN" sz="200" b="1" dirty="0" smtClean="0">
                <a:latin typeface="Times New Roman" panose="02020603050405020304" pitchFamily="18" charset="0"/>
                <a:cs typeface="Times New Roman" panose="02020603050405020304" pitchFamily="18" charset="0"/>
              </a:rPr>
              <a:t>K01519</a:t>
            </a:r>
          </a:p>
          <a:p>
            <a:r>
              <a:rPr lang="en-US" altLang="zh-CN" sz="200" b="1" dirty="0" smtClean="0">
                <a:latin typeface="Times New Roman" panose="02020603050405020304" pitchFamily="18" charset="0"/>
                <a:cs typeface="Times New Roman" panose="02020603050405020304" pitchFamily="18" charset="0"/>
              </a:rPr>
              <a:t>K02992</a:t>
            </a:r>
          </a:p>
          <a:p>
            <a:r>
              <a:rPr lang="en-US" altLang="zh-CN" sz="200" b="1" dirty="0" smtClean="0">
                <a:latin typeface="Times New Roman" panose="02020603050405020304" pitchFamily="18" charset="0"/>
                <a:cs typeface="Times New Roman" panose="02020603050405020304" pitchFamily="18" charset="0"/>
              </a:rPr>
              <a:t>K01679</a:t>
            </a:r>
          </a:p>
          <a:p>
            <a:r>
              <a:rPr lang="en-US" altLang="zh-CN" sz="200" b="1" dirty="0" smtClean="0">
                <a:latin typeface="Times New Roman" panose="02020603050405020304" pitchFamily="18" charset="0"/>
                <a:cs typeface="Times New Roman" panose="02020603050405020304" pitchFamily="18" charset="0"/>
              </a:rPr>
              <a:t>K01070</a:t>
            </a:r>
          </a:p>
          <a:p>
            <a:r>
              <a:rPr lang="en-US" altLang="zh-CN" sz="200" b="1" dirty="0" smtClean="0">
                <a:latin typeface="Times New Roman" panose="02020603050405020304" pitchFamily="18" charset="0"/>
                <a:cs typeface="Times New Roman" panose="02020603050405020304" pitchFamily="18" charset="0"/>
              </a:rPr>
              <a:t>K01772</a:t>
            </a:r>
          </a:p>
          <a:p>
            <a:r>
              <a:rPr lang="en-US" altLang="zh-CN" sz="200" b="1" dirty="0" smtClean="0">
                <a:latin typeface="Times New Roman" panose="02020603050405020304" pitchFamily="18" charset="0"/>
                <a:cs typeface="Times New Roman" panose="02020603050405020304" pitchFamily="18" charset="0"/>
              </a:rPr>
              <a:t>K00791</a:t>
            </a:r>
          </a:p>
          <a:p>
            <a:r>
              <a:rPr lang="en-US" altLang="zh-CN" sz="200" b="1" dirty="0" smtClean="0">
                <a:latin typeface="Times New Roman" panose="02020603050405020304" pitchFamily="18" charset="0"/>
                <a:cs typeface="Times New Roman" panose="02020603050405020304" pitchFamily="18" charset="0"/>
              </a:rPr>
              <a:t>K01784</a:t>
            </a:r>
          </a:p>
          <a:p>
            <a:r>
              <a:rPr lang="en-US" altLang="zh-CN" sz="200" b="1" dirty="0" smtClean="0">
                <a:latin typeface="Times New Roman" panose="02020603050405020304" pitchFamily="18" charset="0"/>
                <a:cs typeface="Times New Roman" panose="02020603050405020304" pitchFamily="18" charset="0"/>
              </a:rPr>
              <a:t>K04564</a:t>
            </a:r>
          </a:p>
          <a:p>
            <a:r>
              <a:rPr lang="en-US" altLang="zh-CN" sz="200" b="1" dirty="0" smtClean="0">
                <a:latin typeface="Times New Roman" panose="02020603050405020304" pitchFamily="18" charset="0"/>
                <a:cs typeface="Times New Roman" panose="02020603050405020304" pitchFamily="18" charset="0"/>
              </a:rPr>
              <a:t>K03113</a:t>
            </a:r>
          </a:p>
          <a:p>
            <a:r>
              <a:rPr lang="en-US" altLang="zh-CN" sz="200" b="1" dirty="0" smtClean="0">
                <a:latin typeface="Times New Roman" panose="02020603050405020304" pitchFamily="18" charset="0"/>
                <a:cs typeface="Times New Roman" panose="02020603050405020304" pitchFamily="18" charset="0"/>
              </a:rPr>
              <a:t>K00965</a:t>
            </a:r>
          </a:p>
          <a:p>
            <a:r>
              <a:rPr lang="en-US" altLang="zh-CN" sz="200" b="1" dirty="0" smtClean="0">
                <a:latin typeface="Times New Roman" panose="02020603050405020304" pitchFamily="18" charset="0"/>
                <a:cs typeface="Times New Roman" panose="02020603050405020304" pitchFamily="18" charset="0"/>
              </a:rPr>
              <a:t>K00605</a:t>
            </a:r>
          </a:p>
          <a:p>
            <a:r>
              <a:rPr lang="en-US" altLang="zh-CN" sz="200" b="1" dirty="0" smtClean="0">
                <a:latin typeface="Times New Roman" panose="02020603050405020304" pitchFamily="18" charset="0"/>
                <a:cs typeface="Times New Roman" panose="02020603050405020304" pitchFamily="18" charset="0"/>
              </a:rPr>
              <a:t>K02961</a:t>
            </a:r>
          </a:p>
          <a:p>
            <a:r>
              <a:rPr lang="en-US" altLang="zh-CN" sz="200" b="1" dirty="0" smtClean="0">
                <a:latin typeface="Times New Roman" panose="02020603050405020304" pitchFamily="18" charset="0"/>
                <a:cs typeface="Times New Roman" panose="02020603050405020304" pitchFamily="18" charset="0"/>
              </a:rPr>
              <a:t>K01939</a:t>
            </a:r>
          </a:p>
          <a:p>
            <a:r>
              <a:rPr lang="en-US" altLang="zh-CN" sz="200" b="1" dirty="0" smtClean="0">
                <a:latin typeface="Times New Roman" panose="02020603050405020304" pitchFamily="18" charset="0"/>
                <a:cs typeface="Times New Roman" panose="02020603050405020304" pitchFamily="18" charset="0"/>
              </a:rPr>
              <a:t>K00873</a:t>
            </a:r>
          </a:p>
          <a:p>
            <a:r>
              <a:rPr lang="en-US" altLang="zh-CN" sz="200" b="1" dirty="0" smtClean="0">
                <a:latin typeface="Times New Roman" panose="02020603050405020304" pitchFamily="18" charset="0"/>
                <a:cs typeface="Times New Roman" panose="02020603050405020304" pitchFamily="18" charset="0"/>
              </a:rPr>
              <a:t>K01874</a:t>
            </a:r>
          </a:p>
          <a:p>
            <a:r>
              <a:rPr lang="en-US" altLang="zh-CN" sz="200" b="1" dirty="0" smtClean="0">
                <a:latin typeface="Times New Roman" panose="02020603050405020304" pitchFamily="18" charset="0"/>
                <a:cs typeface="Times New Roman" panose="02020603050405020304" pitchFamily="18" charset="0"/>
              </a:rPr>
              <a:t>K01823</a:t>
            </a:r>
          </a:p>
          <a:p>
            <a:r>
              <a:rPr lang="en-US" altLang="zh-CN" sz="200" b="1" dirty="0" smtClean="0">
                <a:latin typeface="Times New Roman" panose="02020603050405020304" pitchFamily="18" charset="0"/>
                <a:cs typeface="Times New Roman" panose="02020603050405020304" pitchFamily="18" charset="0"/>
              </a:rPr>
              <a:t>K00850</a:t>
            </a:r>
          </a:p>
          <a:p>
            <a:r>
              <a:rPr lang="en-US" altLang="zh-CN" sz="200" b="1" dirty="0" smtClean="0">
                <a:latin typeface="Times New Roman" panose="02020603050405020304" pitchFamily="18" charset="0"/>
                <a:cs typeface="Times New Roman" panose="02020603050405020304" pitchFamily="18" charset="0"/>
              </a:rPr>
              <a:t>K01069</a:t>
            </a:r>
          </a:p>
          <a:p>
            <a:r>
              <a:rPr lang="en-US" altLang="zh-CN" sz="200" b="1" dirty="0" smtClean="0">
                <a:latin typeface="Times New Roman" panose="02020603050405020304" pitchFamily="18" charset="0"/>
                <a:cs typeface="Times New Roman" panose="02020603050405020304" pitchFamily="18" charset="0"/>
              </a:rPr>
              <a:t>K04082</a:t>
            </a:r>
          </a:p>
          <a:p>
            <a:r>
              <a:rPr lang="en-US" altLang="zh-CN" sz="200" b="1" dirty="0" smtClean="0">
                <a:latin typeface="Times New Roman" panose="02020603050405020304" pitchFamily="18" charset="0"/>
                <a:cs typeface="Times New Roman" panose="02020603050405020304" pitchFamily="18" charset="0"/>
              </a:rPr>
              <a:t>K06997</a:t>
            </a:r>
          </a:p>
          <a:p>
            <a:r>
              <a:rPr lang="en-US" altLang="zh-CN" sz="200" b="1" dirty="0" smtClean="0">
                <a:latin typeface="Times New Roman" panose="02020603050405020304" pitchFamily="18" charset="0"/>
                <a:cs typeface="Times New Roman" panose="02020603050405020304" pitchFamily="18" charset="0"/>
              </a:rPr>
              <a:t>K01810</a:t>
            </a:r>
          </a:p>
          <a:p>
            <a:r>
              <a:rPr lang="en-US" altLang="zh-CN" sz="200" b="1" dirty="0" smtClean="0">
                <a:latin typeface="Times New Roman" panose="02020603050405020304" pitchFamily="18" charset="0"/>
                <a:cs typeface="Times New Roman" panose="02020603050405020304" pitchFamily="18" charset="0"/>
              </a:rPr>
              <a:t>K00799</a:t>
            </a:r>
          </a:p>
          <a:p>
            <a:r>
              <a:rPr lang="en-US" altLang="zh-CN" sz="200" b="1" dirty="0" smtClean="0">
                <a:latin typeface="Times New Roman" panose="02020603050405020304" pitchFamily="18" charset="0"/>
                <a:cs typeface="Times New Roman" panose="02020603050405020304" pitchFamily="18" charset="0"/>
              </a:rPr>
              <a:t>K02838</a:t>
            </a:r>
          </a:p>
          <a:p>
            <a:r>
              <a:rPr lang="en-US" altLang="zh-CN" sz="200" b="1" dirty="0" smtClean="0">
                <a:latin typeface="Times New Roman" panose="02020603050405020304" pitchFamily="18" charset="0"/>
                <a:cs typeface="Times New Roman" panose="02020603050405020304" pitchFamily="18" charset="0"/>
              </a:rPr>
              <a:t>K01783</a:t>
            </a:r>
          </a:p>
          <a:p>
            <a:r>
              <a:rPr lang="en-US" altLang="zh-CN" sz="200" b="1" dirty="0" smtClean="0">
                <a:latin typeface="Times New Roman" panose="02020603050405020304" pitchFamily="18" charset="0"/>
                <a:cs typeface="Times New Roman" panose="02020603050405020304" pitchFamily="18" charset="0"/>
              </a:rPr>
              <a:t>K02864</a:t>
            </a:r>
          </a:p>
          <a:p>
            <a:r>
              <a:rPr lang="en-US" altLang="zh-CN" sz="200" b="1" dirty="0" smtClean="0">
                <a:latin typeface="Times New Roman" panose="02020603050405020304" pitchFamily="18" charset="0"/>
                <a:cs typeface="Times New Roman" panose="02020603050405020304" pitchFamily="18" charset="0"/>
              </a:rPr>
              <a:t>K01265</a:t>
            </a:r>
          </a:p>
          <a:p>
            <a:r>
              <a:rPr lang="en-US" altLang="zh-CN" sz="200" b="1" dirty="0" smtClean="0">
                <a:latin typeface="Times New Roman" panose="02020603050405020304" pitchFamily="18" charset="0"/>
                <a:cs typeface="Times New Roman" panose="02020603050405020304" pitchFamily="18" charset="0"/>
              </a:rPr>
              <a:t>K00763</a:t>
            </a:r>
          </a:p>
          <a:p>
            <a:r>
              <a:rPr lang="en-US" altLang="zh-CN" sz="200" b="1" dirty="0" smtClean="0">
                <a:latin typeface="Times New Roman" panose="02020603050405020304" pitchFamily="18" charset="0"/>
                <a:cs typeface="Times New Roman" panose="02020603050405020304" pitchFamily="18" charset="0"/>
              </a:rPr>
              <a:t>K06133</a:t>
            </a:r>
          </a:p>
          <a:p>
            <a:r>
              <a:rPr lang="en-US" altLang="zh-CN" sz="200" b="1" dirty="0" smtClean="0">
                <a:latin typeface="Times New Roman" panose="02020603050405020304" pitchFamily="18" charset="0"/>
                <a:cs typeface="Times New Roman" panose="02020603050405020304" pitchFamily="18" charset="0"/>
              </a:rPr>
              <a:t>K01489</a:t>
            </a:r>
          </a:p>
          <a:p>
            <a:r>
              <a:rPr lang="en-US" altLang="zh-CN" sz="200" b="1" dirty="0" smtClean="0">
                <a:latin typeface="Times New Roman" panose="02020603050405020304" pitchFamily="18" charset="0"/>
                <a:cs typeface="Times New Roman" panose="02020603050405020304" pitchFamily="18" charset="0"/>
              </a:rPr>
              <a:t>K02963</a:t>
            </a:r>
          </a:p>
          <a:p>
            <a:r>
              <a:rPr lang="en-US" altLang="zh-CN" sz="200" b="1" dirty="0" smtClean="0">
                <a:latin typeface="Times New Roman" panose="02020603050405020304" pitchFamily="18" charset="0"/>
                <a:cs typeface="Times New Roman" panose="02020603050405020304" pitchFamily="18" charset="0"/>
              </a:rPr>
              <a:t>K02876</a:t>
            </a:r>
          </a:p>
          <a:p>
            <a:r>
              <a:rPr lang="en-US" altLang="zh-CN" sz="200" b="1" dirty="0" smtClean="0">
                <a:latin typeface="Times New Roman" panose="02020603050405020304" pitchFamily="18" charset="0"/>
                <a:cs typeface="Times New Roman" panose="02020603050405020304" pitchFamily="18" charset="0"/>
              </a:rPr>
              <a:t>K01580</a:t>
            </a:r>
          </a:p>
          <a:p>
            <a:r>
              <a:rPr lang="en-US" altLang="zh-CN" sz="200" b="1" dirty="0" smtClean="0">
                <a:latin typeface="Times New Roman" panose="02020603050405020304" pitchFamily="18" charset="0"/>
                <a:cs typeface="Times New Roman" panose="02020603050405020304" pitchFamily="18" charset="0"/>
              </a:rPr>
              <a:t>K00645</a:t>
            </a:r>
          </a:p>
          <a:p>
            <a:r>
              <a:rPr lang="en-US" altLang="zh-CN" sz="200" b="1" dirty="0" smtClean="0">
                <a:latin typeface="Times New Roman" panose="02020603050405020304" pitchFamily="18" charset="0"/>
                <a:cs typeface="Times New Roman" panose="02020603050405020304" pitchFamily="18" charset="0"/>
              </a:rPr>
              <a:t>K00615</a:t>
            </a:r>
          </a:p>
          <a:p>
            <a:r>
              <a:rPr lang="en-US" altLang="zh-CN" sz="200" b="1" dirty="0" smtClean="0">
                <a:latin typeface="Times New Roman" panose="02020603050405020304" pitchFamily="18" charset="0"/>
                <a:cs typeface="Times New Roman" panose="02020603050405020304" pitchFamily="18" charset="0"/>
              </a:rPr>
              <a:t>K02871</a:t>
            </a:r>
          </a:p>
          <a:p>
            <a:r>
              <a:rPr lang="en-US" altLang="zh-CN" sz="200" b="1" dirty="0" smtClean="0">
                <a:latin typeface="Times New Roman" panose="02020603050405020304" pitchFamily="18" charset="0"/>
                <a:cs typeface="Times New Roman" panose="02020603050405020304" pitchFamily="18" charset="0"/>
              </a:rPr>
              <a:t>K01893</a:t>
            </a:r>
          </a:p>
          <a:p>
            <a:r>
              <a:rPr lang="en-US" altLang="zh-CN" sz="200" b="1" dirty="0" smtClean="0">
                <a:latin typeface="Times New Roman" panose="02020603050405020304" pitchFamily="18" charset="0"/>
                <a:cs typeface="Times New Roman" panose="02020603050405020304" pitchFamily="18" charset="0"/>
              </a:rPr>
              <a:t>K00602</a:t>
            </a:r>
          </a:p>
          <a:p>
            <a:r>
              <a:rPr lang="en-US" altLang="zh-CN" sz="200" b="1" dirty="0" smtClean="0">
                <a:latin typeface="Times New Roman" panose="02020603050405020304" pitchFamily="18" charset="0"/>
                <a:cs typeface="Times New Roman" panose="02020603050405020304" pitchFamily="18" charset="0"/>
              </a:rPr>
              <a:t>K03781</a:t>
            </a:r>
          </a:p>
          <a:p>
            <a:r>
              <a:rPr lang="en-US" altLang="zh-CN" sz="200" b="1" dirty="0" smtClean="0">
                <a:latin typeface="Times New Roman" panose="02020603050405020304" pitchFamily="18" charset="0"/>
                <a:cs typeface="Times New Roman" panose="02020603050405020304" pitchFamily="18" charset="0"/>
              </a:rPr>
              <a:t>K06176</a:t>
            </a:r>
          </a:p>
          <a:p>
            <a:r>
              <a:rPr lang="en-US" altLang="zh-CN" sz="200" b="1" dirty="0" smtClean="0">
                <a:latin typeface="Times New Roman" panose="02020603050405020304" pitchFamily="18" charset="0"/>
                <a:cs typeface="Times New Roman" panose="02020603050405020304" pitchFamily="18" charset="0"/>
              </a:rPr>
              <a:t>K01869</a:t>
            </a:r>
          </a:p>
          <a:p>
            <a:r>
              <a:rPr lang="en-US" altLang="zh-CN" sz="200" b="1" dirty="0" smtClean="0">
                <a:latin typeface="Times New Roman" panose="02020603050405020304" pitchFamily="18" charset="0"/>
                <a:cs typeface="Times New Roman" panose="02020603050405020304" pitchFamily="18" charset="0"/>
              </a:rPr>
              <a:t>K01889</a:t>
            </a:r>
          </a:p>
          <a:p>
            <a:r>
              <a:rPr lang="en-US" altLang="zh-CN" sz="200" b="1" dirty="0" smtClean="0">
                <a:latin typeface="Times New Roman" panose="02020603050405020304" pitchFamily="18" charset="0"/>
                <a:cs typeface="Times New Roman" panose="02020603050405020304" pitchFamily="18" charset="0"/>
              </a:rPr>
              <a:t>K01613</a:t>
            </a:r>
          </a:p>
          <a:p>
            <a:r>
              <a:rPr lang="en-US" altLang="zh-CN" sz="200" b="1" dirty="0" smtClean="0">
                <a:latin typeface="Times New Roman" panose="02020603050405020304" pitchFamily="18" charset="0"/>
                <a:cs typeface="Times New Roman" panose="02020603050405020304" pitchFamily="18" charset="0"/>
              </a:rPr>
              <a:t>K02884</a:t>
            </a:r>
          </a:p>
          <a:p>
            <a:r>
              <a:rPr lang="en-US" altLang="zh-CN" sz="200" b="1" dirty="0" smtClean="0">
                <a:latin typeface="Times New Roman" panose="02020603050405020304" pitchFamily="18" charset="0"/>
                <a:cs typeface="Times New Roman" panose="02020603050405020304" pitchFamily="18" charset="0"/>
              </a:rPr>
              <a:t>K01873</a:t>
            </a:r>
          </a:p>
          <a:p>
            <a:r>
              <a:rPr lang="en-US" altLang="zh-CN" sz="200" b="1" dirty="0" smtClean="0">
                <a:latin typeface="Times New Roman" panose="02020603050405020304" pitchFamily="18" charset="0"/>
                <a:cs typeface="Times New Roman" panose="02020603050405020304" pitchFamily="18" charset="0"/>
              </a:rPr>
              <a:t>K01875</a:t>
            </a:r>
          </a:p>
          <a:p>
            <a:r>
              <a:rPr lang="en-US" altLang="zh-CN" sz="200" b="1" dirty="0" smtClean="0">
                <a:latin typeface="Times New Roman" panose="02020603050405020304" pitchFamily="18" charset="0"/>
                <a:cs typeface="Times New Roman" panose="02020603050405020304" pitchFamily="18" charset="0"/>
              </a:rPr>
              <a:t>K01647</a:t>
            </a:r>
          </a:p>
          <a:p>
            <a:r>
              <a:rPr lang="en-US" altLang="zh-CN" sz="200" b="1" dirty="0" smtClean="0">
                <a:latin typeface="Times New Roman" panose="02020603050405020304" pitchFamily="18" charset="0"/>
                <a:cs typeface="Times New Roman" panose="02020603050405020304" pitchFamily="18" charset="0"/>
              </a:rPr>
              <a:t>K00134</a:t>
            </a:r>
          </a:p>
          <a:p>
            <a:r>
              <a:rPr lang="en-US" altLang="zh-CN" sz="200" b="1" dirty="0" smtClean="0">
                <a:latin typeface="Times New Roman" panose="02020603050405020304" pitchFamily="18" charset="0"/>
                <a:cs typeface="Times New Roman" panose="02020603050405020304" pitchFamily="18" charset="0"/>
              </a:rPr>
              <a:t>K01915</a:t>
            </a:r>
          </a:p>
          <a:p>
            <a:r>
              <a:rPr lang="en-US" altLang="zh-CN" sz="200" b="1" dirty="0" smtClean="0">
                <a:latin typeface="Times New Roman" panose="02020603050405020304" pitchFamily="18" charset="0"/>
                <a:cs typeface="Times New Roman" panose="02020603050405020304" pitchFamily="18" charset="0"/>
              </a:rPr>
              <a:t>K00864</a:t>
            </a:r>
          </a:p>
          <a:p>
            <a:r>
              <a:rPr lang="en-US" altLang="zh-CN" sz="200" b="1" dirty="0" smtClean="0">
                <a:latin typeface="Times New Roman" panose="02020603050405020304" pitchFamily="18" charset="0"/>
                <a:cs typeface="Times New Roman" panose="02020603050405020304" pitchFamily="18" charset="0"/>
              </a:rPr>
              <a:t>K01951</a:t>
            </a:r>
          </a:p>
          <a:p>
            <a:r>
              <a:rPr lang="en-US" altLang="zh-CN" sz="200" b="1" dirty="0" smtClean="0">
                <a:latin typeface="Times New Roman" panose="02020603050405020304" pitchFamily="18" charset="0"/>
                <a:cs typeface="Times New Roman" panose="02020603050405020304" pitchFamily="18" charset="0"/>
              </a:rPr>
              <a:t>K03650</a:t>
            </a:r>
          </a:p>
          <a:p>
            <a:r>
              <a:rPr lang="en-US" altLang="zh-CN" sz="200" b="1" dirty="0" smtClean="0">
                <a:latin typeface="Times New Roman" panose="02020603050405020304" pitchFamily="18" charset="0"/>
                <a:cs typeface="Times New Roman" panose="02020603050405020304" pitchFamily="18" charset="0"/>
              </a:rPr>
              <a:t>K02913</a:t>
            </a:r>
          </a:p>
          <a:p>
            <a:r>
              <a:rPr lang="en-US" altLang="zh-CN" sz="200" b="1" dirty="0" smtClean="0">
                <a:latin typeface="Times New Roman" panose="02020603050405020304" pitchFamily="18" charset="0"/>
                <a:cs typeface="Times New Roman" panose="02020603050405020304" pitchFamily="18" charset="0"/>
              </a:rPr>
              <a:t>K01952</a:t>
            </a:r>
          </a:p>
          <a:p>
            <a:r>
              <a:rPr lang="en-US" altLang="zh-CN" sz="200" b="1" dirty="0" smtClean="0">
                <a:latin typeface="Times New Roman" panose="02020603050405020304" pitchFamily="18" charset="0"/>
                <a:cs typeface="Times New Roman" panose="02020603050405020304" pitchFamily="18" charset="0"/>
              </a:rPr>
              <a:t>K01495</a:t>
            </a:r>
          </a:p>
          <a:p>
            <a:r>
              <a:rPr lang="en-US" altLang="zh-CN" sz="200" b="1" dirty="0" smtClean="0">
                <a:latin typeface="Times New Roman" panose="02020603050405020304" pitchFamily="18" charset="0"/>
                <a:cs typeface="Times New Roman" panose="02020603050405020304" pitchFamily="18" charset="0"/>
              </a:rPr>
              <a:t>K03644</a:t>
            </a:r>
          </a:p>
          <a:p>
            <a:r>
              <a:rPr lang="en-US" altLang="zh-CN" sz="200" b="1" dirty="0" smtClean="0">
                <a:latin typeface="Times New Roman" panose="02020603050405020304" pitchFamily="18" charset="0"/>
                <a:cs typeface="Times New Roman" panose="02020603050405020304" pitchFamily="18" charset="0"/>
              </a:rPr>
              <a:t>K04565</a:t>
            </a:r>
          </a:p>
          <a:p>
            <a:r>
              <a:rPr lang="en-US" altLang="zh-CN" sz="200" b="1" dirty="0" smtClean="0">
                <a:latin typeface="Times New Roman" panose="02020603050405020304" pitchFamily="18" charset="0"/>
                <a:cs typeface="Times New Roman" panose="02020603050405020304" pitchFamily="18" charset="0"/>
              </a:rPr>
              <a:t>K00940</a:t>
            </a:r>
          </a:p>
          <a:p>
            <a:r>
              <a:rPr lang="en-US" altLang="zh-CN" sz="200" b="1" dirty="0" smtClean="0">
                <a:latin typeface="Times New Roman" panose="02020603050405020304" pitchFamily="18" charset="0"/>
                <a:cs typeface="Times New Roman" panose="02020603050405020304" pitchFamily="18" charset="0"/>
              </a:rPr>
              <a:t>K00981</a:t>
            </a:r>
          </a:p>
          <a:p>
            <a:r>
              <a:rPr lang="en-US" altLang="zh-CN" sz="200" b="1" dirty="0" smtClean="0">
                <a:latin typeface="Times New Roman" panose="02020603050405020304" pitchFamily="18" charset="0"/>
                <a:cs typeface="Times New Roman" panose="02020603050405020304" pitchFamily="18" charset="0"/>
              </a:rPr>
              <a:t>K03495</a:t>
            </a:r>
          </a:p>
          <a:p>
            <a:r>
              <a:rPr lang="en-US" altLang="zh-CN" sz="200" b="1" dirty="0" smtClean="0">
                <a:latin typeface="Times New Roman" panose="02020603050405020304" pitchFamily="18" charset="0"/>
                <a:cs typeface="Times New Roman" panose="02020603050405020304" pitchFamily="18" charset="0"/>
              </a:rPr>
              <a:t>K01885</a:t>
            </a:r>
          </a:p>
          <a:p>
            <a:r>
              <a:rPr lang="en-US" altLang="zh-CN" sz="200" b="1" dirty="0" smtClean="0">
                <a:latin typeface="Times New Roman" panose="02020603050405020304" pitchFamily="18" charset="0"/>
                <a:cs typeface="Times New Roman" panose="02020603050405020304" pitchFamily="18" charset="0"/>
              </a:rPr>
              <a:t>K09458</a:t>
            </a:r>
          </a:p>
          <a:p>
            <a:r>
              <a:rPr lang="en-US" altLang="zh-CN" sz="200" b="1" dirty="0" smtClean="0">
                <a:latin typeface="Times New Roman" panose="02020603050405020304" pitchFamily="18" charset="0"/>
                <a:cs typeface="Times New Roman" panose="02020603050405020304" pitchFamily="18" charset="0"/>
              </a:rPr>
              <a:t>K01876</a:t>
            </a:r>
          </a:p>
          <a:p>
            <a:r>
              <a:rPr lang="en-US" altLang="zh-CN" sz="200" b="1" dirty="0" smtClean="0">
                <a:latin typeface="Times New Roman" panose="02020603050405020304" pitchFamily="18" charset="0"/>
                <a:cs typeface="Times New Roman" panose="02020603050405020304" pitchFamily="18" charset="0"/>
              </a:rPr>
              <a:t>K00831</a:t>
            </a:r>
          </a:p>
          <a:p>
            <a:r>
              <a:rPr lang="en-US" altLang="zh-CN" sz="200" b="1" dirty="0" smtClean="0">
                <a:latin typeface="Times New Roman" panose="02020603050405020304" pitchFamily="18" charset="0"/>
                <a:cs typeface="Times New Roman" panose="02020603050405020304" pitchFamily="18" charset="0"/>
              </a:rPr>
              <a:t>K06158</a:t>
            </a:r>
          </a:p>
          <a:p>
            <a:r>
              <a:rPr lang="en-US" altLang="zh-CN" sz="200" b="1" dirty="0" smtClean="0">
                <a:latin typeface="Times New Roman" panose="02020603050405020304" pitchFamily="18" charset="0"/>
                <a:cs typeface="Times New Roman" panose="02020603050405020304" pitchFamily="18" charset="0"/>
              </a:rPr>
              <a:t>K00164</a:t>
            </a:r>
          </a:p>
          <a:p>
            <a:r>
              <a:rPr lang="en-US" altLang="zh-CN" sz="200" b="1" dirty="0" smtClean="0">
                <a:latin typeface="Times New Roman" panose="02020603050405020304" pitchFamily="18" charset="0"/>
                <a:cs typeface="Times New Roman" panose="02020603050405020304" pitchFamily="18" charset="0"/>
              </a:rPr>
              <a:t>K01867</a:t>
            </a:r>
          </a:p>
          <a:p>
            <a:r>
              <a:rPr lang="en-US" altLang="zh-CN" sz="200" b="1" dirty="0" smtClean="0">
                <a:latin typeface="Times New Roman" panose="02020603050405020304" pitchFamily="18" charset="0"/>
                <a:cs typeface="Times New Roman" panose="02020603050405020304" pitchFamily="18" charset="0"/>
              </a:rPr>
              <a:t>K01262</a:t>
            </a:r>
          </a:p>
          <a:p>
            <a:r>
              <a:rPr lang="en-US" altLang="zh-CN" sz="200" b="1" dirty="0" smtClean="0">
                <a:latin typeface="Times New Roman" panose="02020603050405020304" pitchFamily="18" charset="0"/>
                <a:cs typeface="Times New Roman" panose="02020603050405020304" pitchFamily="18" charset="0"/>
              </a:rPr>
              <a:t>K01866</a:t>
            </a:r>
          </a:p>
          <a:p>
            <a:r>
              <a:rPr lang="en-US" altLang="zh-CN" sz="200" b="1" dirty="0" smtClean="0">
                <a:latin typeface="Times New Roman" panose="02020603050405020304" pitchFamily="18" charset="0"/>
                <a:cs typeface="Times New Roman" panose="02020603050405020304" pitchFamily="18" charset="0"/>
              </a:rPr>
              <a:t>K00626</a:t>
            </a:r>
          </a:p>
          <a:p>
            <a:r>
              <a:rPr lang="en-US" altLang="zh-CN" sz="200" b="1" dirty="0" smtClean="0">
                <a:latin typeface="Times New Roman" panose="02020603050405020304" pitchFamily="18" charset="0"/>
                <a:cs typeface="Times New Roman" panose="02020603050405020304" pitchFamily="18" charset="0"/>
              </a:rPr>
              <a:t>K00858</a:t>
            </a:r>
          </a:p>
          <a:p>
            <a:r>
              <a:rPr lang="en-US" altLang="zh-CN" sz="200" b="1" dirty="0" smtClean="0">
                <a:latin typeface="Times New Roman" panose="02020603050405020304" pitchFamily="18" charset="0"/>
                <a:cs typeface="Times New Roman" panose="02020603050405020304" pitchFamily="18" charset="0"/>
              </a:rPr>
              <a:t>K00286</a:t>
            </a:r>
          </a:p>
          <a:p>
            <a:r>
              <a:rPr lang="en-US" altLang="zh-CN" sz="200" b="1" dirty="0" smtClean="0">
                <a:latin typeface="Times New Roman" panose="02020603050405020304" pitchFamily="18" charset="0"/>
                <a:cs typeface="Times New Roman" panose="02020603050405020304" pitchFamily="18" charset="0"/>
              </a:rPr>
              <a:t>K03424</a:t>
            </a:r>
          </a:p>
          <a:p>
            <a:r>
              <a:rPr lang="en-US" altLang="zh-CN" sz="200" b="1" dirty="0" smtClean="0">
                <a:latin typeface="Times New Roman" panose="02020603050405020304" pitchFamily="18" charset="0"/>
                <a:cs typeface="Times New Roman" panose="02020603050405020304" pitchFamily="18" charset="0"/>
              </a:rPr>
              <a:t>K03671</a:t>
            </a:r>
          </a:p>
          <a:p>
            <a:r>
              <a:rPr lang="en-US" altLang="zh-CN" sz="200" b="1" dirty="0" smtClean="0">
                <a:latin typeface="Times New Roman" panose="02020603050405020304" pitchFamily="18" charset="0"/>
                <a:cs typeface="Times New Roman" panose="02020603050405020304" pitchFamily="18" charset="0"/>
              </a:rPr>
              <a:t>K00852</a:t>
            </a:r>
          </a:p>
          <a:p>
            <a:r>
              <a:rPr lang="en-US" altLang="zh-CN" sz="200" b="1" dirty="0" smtClean="0">
                <a:latin typeface="Times New Roman" panose="02020603050405020304" pitchFamily="18" charset="0"/>
                <a:cs typeface="Times New Roman" panose="02020603050405020304" pitchFamily="18" charset="0"/>
              </a:rPr>
              <a:t>K02863</a:t>
            </a:r>
          </a:p>
          <a:p>
            <a:r>
              <a:rPr lang="en-US" altLang="zh-CN" sz="200" b="1" dirty="0" smtClean="0">
                <a:latin typeface="Times New Roman" panose="02020603050405020304" pitchFamily="18" charset="0"/>
                <a:cs typeface="Times New Roman" panose="02020603050405020304" pitchFamily="18" charset="0"/>
              </a:rPr>
              <a:t>K02906</a:t>
            </a:r>
          </a:p>
          <a:p>
            <a:r>
              <a:rPr lang="en-US" altLang="zh-CN" sz="200" b="1" dirty="0" smtClean="0">
                <a:latin typeface="Times New Roman" panose="02020603050405020304" pitchFamily="18" charset="0"/>
                <a:cs typeface="Times New Roman" panose="02020603050405020304" pitchFamily="18" charset="0"/>
              </a:rPr>
              <a:t>K01953</a:t>
            </a:r>
          </a:p>
          <a:p>
            <a:r>
              <a:rPr lang="en-US" altLang="zh-CN" sz="200" b="1" dirty="0" smtClean="0">
                <a:latin typeface="Times New Roman" panose="02020603050405020304" pitchFamily="18" charset="0"/>
                <a:cs typeface="Times New Roman" panose="02020603050405020304" pitchFamily="18" charset="0"/>
              </a:rPr>
              <a:t>K01082</a:t>
            </a:r>
          </a:p>
          <a:p>
            <a:r>
              <a:rPr lang="en-US" altLang="zh-CN" sz="200" b="1" dirty="0" smtClean="0">
                <a:latin typeface="Times New Roman" panose="02020603050405020304" pitchFamily="18" charset="0"/>
                <a:cs typeface="Times New Roman" panose="02020603050405020304" pitchFamily="18" charset="0"/>
              </a:rPr>
              <a:t>K02895</a:t>
            </a:r>
          </a:p>
          <a:p>
            <a:r>
              <a:rPr lang="en-US" altLang="zh-CN" sz="200" b="1" dirty="0" smtClean="0">
                <a:latin typeface="Times New Roman" panose="02020603050405020304" pitchFamily="18" charset="0"/>
                <a:cs typeface="Times New Roman" panose="02020603050405020304" pitchFamily="18" charset="0"/>
              </a:rPr>
              <a:t>K02879</a:t>
            </a:r>
          </a:p>
          <a:p>
            <a:r>
              <a:rPr lang="en-US" altLang="zh-CN" sz="200" b="1" dirty="0" smtClean="0">
                <a:latin typeface="Times New Roman" panose="02020603050405020304" pitchFamily="18" charset="0"/>
                <a:cs typeface="Times New Roman" panose="02020603050405020304" pitchFamily="18" charset="0"/>
              </a:rPr>
              <a:t>K01886</a:t>
            </a:r>
          </a:p>
          <a:p>
            <a:r>
              <a:rPr lang="en-US" altLang="zh-CN" sz="200" b="1" dirty="0" smtClean="0">
                <a:latin typeface="Times New Roman" panose="02020603050405020304" pitchFamily="18" charset="0"/>
                <a:cs typeface="Times New Roman" panose="02020603050405020304" pitchFamily="18" charset="0"/>
              </a:rPr>
              <a:t>K00281</a:t>
            </a:r>
          </a:p>
          <a:p>
            <a:r>
              <a:rPr lang="en-US" altLang="zh-CN" sz="200" b="1" dirty="0" smtClean="0">
                <a:latin typeface="Times New Roman" panose="02020603050405020304" pitchFamily="18" charset="0"/>
                <a:cs typeface="Times New Roman" panose="02020603050405020304" pitchFamily="18" charset="0"/>
              </a:rPr>
              <a:t>K02996</a:t>
            </a:r>
          </a:p>
          <a:p>
            <a:r>
              <a:rPr lang="en-US" altLang="zh-CN" sz="200" b="1" dirty="0" smtClean="0">
                <a:latin typeface="Times New Roman" panose="02020603050405020304" pitchFamily="18" charset="0"/>
                <a:cs typeface="Times New Roman" panose="02020603050405020304" pitchFamily="18" charset="0"/>
              </a:rPr>
              <a:t>K02902</a:t>
            </a:r>
          </a:p>
          <a:p>
            <a:r>
              <a:rPr lang="en-US" altLang="zh-CN" sz="200" b="1" dirty="0" smtClean="0">
                <a:latin typeface="Times New Roman" panose="02020603050405020304" pitchFamily="18" charset="0"/>
                <a:cs typeface="Times New Roman" panose="02020603050405020304" pitchFamily="18" charset="0"/>
              </a:rPr>
              <a:t>K02967</a:t>
            </a:r>
          </a:p>
          <a:p>
            <a:r>
              <a:rPr lang="en-US" altLang="zh-CN" sz="200" b="1" dirty="0" smtClean="0">
                <a:latin typeface="Times New Roman" panose="02020603050405020304" pitchFamily="18" charset="0"/>
                <a:cs typeface="Times New Roman" panose="02020603050405020304" pitchFamily="18" charset="0"/>
              </a:rPr>
              <a:t>K00658</a:t>
            </a:r>
          </a:p>
          <a:p>
            <a:r>
              <a:rPr lang="en-US" altLang="zh-CN" sz="200" b="1" dirty="0" smtClean="0">
                <a:latin typeface="Times New Roman" panose="02020603050405020304" pitchFamily="18" charset="0"/>
                <a:cs typeface="Times New Roman" panose="02020603050405020304" pitchFamily="18" charset="0"/>
              </a:rPr>
              <a:t>K03544</a:t>
            </a:r>
          </a:p>
          <a:p>
            <a:r>
              <a:rPr lang="en-US" altLang="zh-CN" sz="200" b="1" dirty="0" smtClean="0">
                <a:latin typeface="Times New Roman" panose="02020603050405020304" pitchFamily="18" charset="0"/>
                <a:cs typeface="Times New Roman" panose="02020603050405020304" pitchFamily="18" charset="0"/>
              </a:rPr>
              <a:t>K00948</a:t>
            </a:r>
          </a:p>
          <a:p>
            <a:r>
              <a:rPr lang="en-US" altLang="zh-CN" sz="200" b="1" dirty="0" smtClean="0">
                <a:latin typeface="Times New Roman" panose="02020603050405020304" pitchFamily="18" charset="0"/>
                <a:cs typeface="Times New Roman" panose="02020603050405020304" pitchFamily="18" charset="0"/>
              </a:rPr>
              <a:t>K01892</a:t>
            </a:r>
          </a:p>
          <a:p>
            <a:r>
              <a:rPr lang="en-US" altLang="zh-CN" sz="200" b="1" dirty="0" smtClean="0">
                <a:latin typeface="Times New Roman" panose="02020603050405020304" pitchFamily="18" charset="0"/>
                <a:cs typeface="Times New Roman" panose="02020603050405020304" pitchFamily="18" charset="0"/>
              </a:rPr>
              <a:t>K02437</a:t>
            </a:r>
          </a:p>
          <a:p>
            <a:r>
              <a:rPr lang="en-US" altLang="zh-CN" sz="200" b="1" dirty="0" smtClean="0">
                <a:latin typeface="Times New Roman" panose="02020603050405020304" pitchFamily="18" charset="0"/>
                <a:cs typeface="Times New Roman" panose="02020603050405020304" pitchFamily="18" charset="0"/>
              </a:rPr>
              <a:t>K03687</a:t>
            </a:r>
          </a:p>
          <a:p>
            <a:r>
              <a:rPr lang="en-US" altLang="zh-CN" sz="200" b="1" dirty="0" smtClean="0">
                <a:latin typeface="Times New Roman" panose="02020603050405020304" pitchFamily="18" charset="0"/>
                <a:cs typeface="Times New Roman" panose="02020603050405020304" pitchFamily="18" charset="0"/>
              </a:rPr>
              <a:t>K02935</a:t>
            </a:r>
          </a:p>
          <a:p>
            <a:r>
              <a:rPr lang="en-US" altLang="zh-CN" sz="200" b="1" dirty="0" smtClean="0">
                <a:latin typeface="Times New Roman" panose="02020603050405020304" pitchFamily="18" charset="0"/>
                <a:cs typeface="Times New Roman" panose="02020603050405020304" pitchFamily="18" charset="0"/>
              </a:rPr>
              <a:t>K01611</a:t>
            </a:r>
          </a:p>
          <a:p>
            <a:r>
              <a:rPr lang="en-US" altLang="zh-CN" sz="200" b="1" dirty="0" smtClean="0">
                <a:latin typeface="Times New Roman" panose="02020603050405020304" pitchFamily="18" charset="0"/>
                <a:cs typeface="Times New Roman" panose="02020603050405020304" pitchFamily="18" charset="0"/>
              </a:rPr>
              <a:t>K00876</a:t>
            </a:r>
          </a:p>
          <a:p>
            <a:r>
              <a:rPr lang="en-US" altLang="zh-CN" sz="200" b="1" dirty="0" smtClean="0">
                <a:latin typeface="Times New Roman" panose="02020603050405020304" pitchFamily="18" charset="0"/>
                <a:cs typeface="Times New Roman" panose="02020603050405020304" pitchFamily="18" charset="0"/>
              </a:rPr>
              <a:t>K01809</a:t>
            </a:r>
          </a:p>
          <a:p>
            <a:r>
              <a:rPr lang="en-US" altLang="zh-CN" sz="200" b="1" dirty="0" smtClean="0">
                <a:latin typeface="Times New Roman" panose="02020603050405020304" pitchFamily="18" charset="0"/>
                <a:cs typeface="Times New Roman" panose="02020603050405020304" pitchFamily="18" charset="0"/>
              </a:rPr>
              <a:t>K04078</a:t>
            </a:r>
          </a:p>
          <a:p>
            <a:r>
              <a:rPr lang="en-US" altLang="zh-CN" sz="200" b="1" dirty="0" smtClean="0">
                <a:latin typeface="Times New Roman" panose="02020603050405020304" pitchFamily="18" charset="0"/>
                <a:cs typeface="Times New Roman" panose="02020603050405020304" pitchFamily="18" charset="0"/>
              </a:rPr>
              <a:t>K00868</a:t>
            </a:r>
            <a:endParaRPr lang="zh-CN" altLang="en-US" sz="200" b="1" dirty="0">
              <a:latin typeface="Times New Roman" panose="02020603050405020304" pitchFamily="18" charset="0"/>
              <a:cs typeface="Times New Roman" panose="02020603050405020304" pitchFamily="18" charset="0"/>
            </a:endParaRPr>
          </a:p>
        </p:txBody>
      </p:sp>
      <p:pic>
        <p:nvPicPr>
          <p:cNvPr id="102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486" y="353487"/>
            <a:ext cx="3084694" cy="6390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rot="19383057">
            <a:off x="764857" y="748925"/>
            <a:ext cx="1159292" cy="307777"/>
          </a:xfrm>
          <a:prstGeom prst="rect">
            <a:avLst/>
          </a:prstGeom>
          <a:noFill/>
        </p:spPr>
        <p:txBody>
          <a:bodyPr wrap="none" rtlCol="0">
            <a:spAutoFit/>
          </a:bodyPr>
          <a:lstStyle/>
          <a:p>
            <a:r>
              <a:rPr lang="en-US" altLang="zh-CN" sz="1400" dirty="0" smtClean="0">
                <a:solidFill>
                  <a:srgbClr val="FF0000"/>
                </a:solidFill>
              </a:rPr>
              <a:t>Gene</a:t>
            </a:r>
            <a:r>
              <a:rPr lang="en-US" altLang="zh-CN" sz="1400" dirty="0" smtClean="0"/>
              <a:t>-</a:t>
            </a:r>
            <a:r>
              <a:rPr lang="en-US" altLang="zh-CN" sz="1400" dirty="0" smtClean="0">
                <a:solidFill>
                  <a:srgbClr val="0000FF"/>
                </a:solidFill>
              </a:rPr>
              <a:t>Protein</a:t>
            </a:r>
            <a:endParaRPr lang="zh-CN" altLang="en-US" sz="1400" dirty="0">
              <a:solidFill>
                <a:srgbClr val="0000FF"/>
              </a:solidFill>
            </a:endParaRPr>
          </a:p>
        </p:txBody>
      </p:sp>
      <p:sp>
        <p:nvSpPr>
          <p:cNvPr id="9" name="TextBox 8"/>
          <p:cNvSpPr txBox="1"/>
          <p:nvPr/>
        </p:nvSpPr>
        <p:spPr>
          <a:xfrm rot="19383057">
            <a:off x="1616296" y="744733"/>
            <a:ext cx="1170513" cy="307777"/>
          </a:xfrm>
          <a:prstGeom prst="rect">
            <a:avLst/>
          </a:prstGeom>
          <a:noFill/>
        </p:spPr>
        <p:txBody>
          <a:bodyPr wrap="none" rtlCol="0">
            <a:spAutoFit/>
          </a:bodyPr>
          <a:lstStyle/>
          <a:p>
            <a:r>
              <a:rPr lang="en-US" altLang="zh-CN" sz="1400" dirty="0" smtClean="0">
                <a:solidFill>
                  <a:srgbClr val="FF0000"/>
                </a:solidFill>
              </a:rPr>
              <a:t>Gene</a:t>
            </a:r>
            <a:r>
              <a:rPr lang="en-US" altLang="zh-CN" sz="1400" dirty="0" smtClean="0"/>
              <a:t>-</a:t>
            </a:r>
            <a:r>
              <a:rPr lang="en-US" altLang="zh-CN" sz="1400" dirty="0" smtClean="0">
                <a:solidFill>
                  <a:srgbClr val="00B050"/>
                </a:solidFill>
              </a:rPr>
              <a:t>Species</a:t>
            </a:r>
            <a:endParaRPr lang="zh-CN" altLang="en-US" sz="1400" dirty="0">
              <a:solidFill>
                <a:srgbClr val="00B050"/>
              </a:solidFill>
            </a:endParaRPr>
          </a:p>
        </p:txBody>
      </p:sp>
      <p:sp>
        <p:nvSpPr>
          <p:cNvPr id="10" name="TextBox 9"/>
          <p:cNvSpPr txBox="1"/>
          <p:nvPr/>
        </p:nvSpPr>
        <p:spPr>
          <a:xfrm rot="19383057">
            <a:off x="2360632" y="690562"/>
            <a:ext cx="1314784" cy="307777"/>
          </a:xfrm>
          <a:prstGeom prst="rect">
            <a:avLst/>
          </a:prstGeom>
          <a:noFill/>
        </p:spPr>
        <p:txBody>
          <a:bodyPr wrap="none" rtlCol="0">
            <a:spAutoFit/>
          </a:bodyPr>
          <a:lstStyle/>
          <a:p>
            <a:r>
              <a:rPr lang="en-US" altLang="zh-CN" sz="1400" dirty="0" smtClean="0">
                <a:solidFill>
                  <a:srgbClr val="0000FF"/>
                </a:solidFill>
              </a:rPr>
              <a:t>Protein</a:t>
            </a:r>
            <a:r>
              <a:rPr lang="en-US" altLang="zh-CN" sz="1400" dirty="0" smtClean="0"/>
              <a:t>-</a:t>
            </a:r>
            <a:r>
              <a:rPr lang="en-US" altLang="zh-CN" sz="1400" dirty="0" smtClean="0">
                <a:solidFill>
                  <a:srgbClr val="00B050"/>
                </a:solidFill>
              </a:rPr>
              <a:t>Species</a:t>
            </a:r>
            <a:endParaRPr lang="zh-CN" altLang="en-US" sz="1400" dirty="0">
              <a:solidFill>
                <a:srgbClr val="00B050"/>
              </a:solidFill>
            </a:endParaRPr>
          </a:p>
        </p:txBody>
      </p:sp>
      <p:pic>
        <p:nvPicPr>
          <p:cNvPr id="102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562" y="188640"/>
            <a:ext cx="324000" cy="1591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40499" y="451198"/>
            <a:ext cx="2160000" cy="2185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6547781" y="957935"/>
            <a:ext cx="1993559" cy="369332"/>
          </a:xfrm>
          <a:prstGeom prst="rect">
            <a:avLst/>
          </a:prstGeom>
        </p:spPr>
        <p:txBody>
          <a:bodyPr wrap="none">
            <a:spAutoFit/>
          </a:bodyPr>
          <a:lstStyle/>
          <a:p>
            <a:r>
              <a:rPr lang="en-US" altLang="zh-CN" b="1" dirty="0" smtClean="0">
                <a:solidFill>
                  <a:srgbClr val="6600CC"/>
                </a:solidFill>
              </a:rPr>
              <a:t>Cluster A</a:t>
            </a:r>
            <a:r>
              <a:rPr lang="en-US" altLang="zh-CN" dirty="0" smtClean="0"/>
              <a:t>: </a:t>
            </a:r>
            <a:r>
              <a:rPr lang="en-US" altLang="zh-CN" i="1" dirty="0" smtClean="0"/>
              <a:t>86 genes</a:t>
            </a:r>
            <a:endParaRPr lang="zh-CN" altLang="en-US" i="1" dirty="0"/>
          </a:p>
        </p:txBody>
      </p:sp>
      <p:sp>
        <p:nvSpPr>
          <p:cNvPr id="14" name="矩形 13"/>
          <p:cNvSpPr/>
          <p:nvPr/>
        </p:nvSpPr>
        <p:spPr>
          <a:xfrm>
            <a:off x="6547781" y="1553049"/>
            <a:ext cx="1983941" cy="369332"/>
          </a:xfrm>
          <a:prstGeom prst="rect">
            <a:avLst/>
          </a:prstGeom>
        </p:spPr>
        <p:txBody>
          <a:bodyPr wrap="none">
            <a:spAutoFit/>
          </a:bodyPr>
          <a:lstStyle/>
          <a:p>
            <a:r>
              <a:rPr lang="en-US" altLang="zh-CN" b="1" dirty="0" smtClean="0">
                <a:solidFill>
                  <a:srgbClr val="008080"/>
                </a:solidFill>
              </a:rPr>
              <a:t>Cluster B</a:t>
            </a:r>
            <a:r>
              <a:rPr lang="en-US" altLang="zh-CN" dirty="0" smtClean="0"/>
              <a:t>: </a:t>
            </a:r>
            <a:r>
              <a:rPr lang="en-US" altLang="zh-CN" i="1" dirty="0" smtClean="0"/>
              <a:t>29 genes</a:t>
            </a:r>
            <a:endParaRPr lang="zh-CN" altLang="en-US" i="1" dirty="0"/>
          </a:p>
        </p:txBody>
      </p:sp>
      <p:sp>
        <p:nvSpPr>
          <p:cNvPr id="15" name="矩形 14"/>
          <p:cNvSpPr/>
          <p:nvPr/>
        </p:nvSpPr>
        <p:spPr>
          <a:xfrm>
            <a:off x="6547781" y="2129113"/>
            <a:ext cx="1961819" cy="369332"/>
          </a:xfrm>
          <a:prstGeom prst="rect">
            <a:avLst/>
          </a:prstGeom>
        </p:spPr>
        <p:txBody>
          <a:bodyPr wrap="none">
            <a:spAutoFit/>
          </a:bodyPr>
          <a:lstStyle/>
          <a:p>
            <a:r>
              <a:rPr lang="en-US" altLang="zh-CN" b="1" dirty="0" smtClean="0">
                <a:solidFill>
                  <a:schemeClr val="accent6">
                    <a:lumMod val="75000"/>
                  </a:schemeClr>
                </a:solidFill>
              </a:rPr>
              <a:t>Cluster C</a:t>
            </a:r>
            <a:r>
              <a:rPr lang="en-US" altLang="zh-CN" dirty="0" smtClean="0"/>
              <a:t>: </a:t>
            </a:r>
            <a:r>
              <a:rPr lang="en-US" altLang="zh-CN" i="1" dirty="0" smtClean="0"/>
              <a:t>61 genes</a:t>
            </a:r>
            <a:endParaRPr lang="zh-CN" altLang="en-US" i="1" dirty="0"/>
          </a:p>
        </p:txBody>
      </p:sp>
      <p:pic>
        <p:nvPicPr>
          <p:cNvPr id="1031"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48870" y="1142601"/>
            <a:ext cx="252000" cy="12529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8" name="表格 17"/>
          <p:cNvGraphicFramePr>
            <a:graphicFrameLocks noGrp="1"/>
          </p:cNvGraphicFramePr>
          <p:nvPr>
            <p:extLst>
              <p:ext uri="{D42A27DB-BD31-4B8C-83A1-F6EECF244321}">
                <p14:modId xmlns:p14="http://schemas.microsoft.com/office/powerpoint/2010/main" val="3904022834"/>
              </p:ext>
            </p:extLst>
          </p:nvPr>
        </p:nvGraphicFramePr>
        <p:xfrm>
          <a:off x="4275579" y="4627776"/>
          <a:ext cx="4616014" cy="720080"/>
        </p:xfrm>
        <a:graphic>
          <a:graphicData uri="http://schemas.openxmlformats.org/drawingml/2006/table">
            <a:tbl>
              <a:tblPr>
                <a:tableStyleId>{5C22544A-7EE6-4342-B048-85BDC9FD1C3A}</a:tableStyleId>
              </a:tblPr>
              <a:tblGrid>
                <a:gridCol w="515496"/>
                <a:gridCol w="509588"/>
                <a:gridCol w="514351"/>
                <a:gridCol w="552451"/>
                <a:gridCol w="476251"/>
                <a:gridCol w="509588"/>
                <a:gridCol w="514350"/>
                <a:gridCol w="514350"/>
                <a:gridCol w="509589"/>
              </a:tblGrid>
              <a:tr h="180020">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SOD2</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MRPS17</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IDI1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PLPBP</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700" i="1" u="none" strike="noStrike" dirty="0">
                          <a:effectLst/>
                          <a:latin typeface="Times New Roman" panose="02020603050405020304" pitchFamily="18" charset="0"/>
                          <a:cs typeface="Times New Roman" panose="02020603050405020304" pitchFamily="18" charset="0"/>
                        </a:rPr>
                        <a:t>RPE</a:t>
                      </a:r>
                      <a:endParaRPr lang="en-US" sz="7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700" i="1" u="none" strike="noStrike" dirty="0">
                          <a:effectLst/>
                          <a:latin typeface="Times New Roman" panose="02020603050405020304" pitchFamily="18" charset="0"/>
                          <a:cs typeface="Times New Roman" panose="02020603050405020304" pitchFamily="18" charset="0"/>
                        </a:rPr>
                        <a:t>AASDHPPT</a:t>
                      </a:r>
                      <a:endParaRPr lang="en-US" sz="7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GAD1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NARS1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EIF1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ADSS1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PFKL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GPI</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CDA</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MCAT</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GALT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PKM</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HAGH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GSTO2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METAP2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MRPS18C</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TKT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r>
              <a:tr h="180020">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AMT</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MARS1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HSCB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MRRF</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NAPRT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MRPL15</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r>
            </a:tbl>
          </a:graphicData>
        </a:graphic>
      </p:graphicFrame>
      <p:graphicFrame>
        <p:nvGraphicFramePr>
          <p:cNvPr id="19" name="表格 18"/>
          <p:cNvGraphicFramePr>
            <a:graphicFrameLocks noGrp="1"/>
          </p:cNvGraphicFramePr>
          <p:nvPr>
            <p:extLst>
              <p:ext uri="{D42A27DB-BD31-4B8C-83A1-F6EECF244321}">
                <p14:modId xmlns:p14="http://schemas.microsoft.com/office/powerpoint/2010/main" val="299916607"/>
              </p:ext>
            </p:extLst>
          </p:nvPr>
        </p:nvGraphicFramePr>
        <p:xfrm>
          <a:off x="4275579" y="5346719"/>
          <a:ext cx="4608514" cy="1368150"/>
        </p:xfrm>
        <a:graphic>
          <a:graphicData uri="http://schemas.openxmlformats.org/drawingml/2006/table">
            <a:tbl>
              <a:tblPr>
                <a:tableStyleId>{5C22544A-7EE6-4342-B048-85BDC9FD1C3A}</a:tableStyleId>
              </a:tblPr>
              <a:tblGrid>
                <a:gridCol w="512057"/>
                <a:gridCol w="512057"/>
                <a:gridCol w="512057"/>
                <a:gridCol w="555713"/>
                <a:gridCol w="468402"/>
                <a:gridCol w="512057"/>
                <a:gridCol w="512057"/>
                <a:gridCol w="512057"/>
                <a:gridCol w="512057"/>
              </a:tblGrid>
              <a:tr h="195450">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ATIC</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VARS2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GTPBP3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CDS1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OGDH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TATDN3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MRPL24</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DLST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AMD1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CAT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MRPL33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MTO1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WARS2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TXN2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MRPL17</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CLPX</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UCKL1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PUS7</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PFAS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EARS2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700" i="1" u="none" strike="noStrike" dirty="0">
                          <a:effectLst/>
                          <a:latin typeface="Times New Roman" panose="02020603050405020304" pitchFamily="18" charset="0"/>
                          <a:cs typeface="Times New Roman" panose="02020603050405020304" pitchFamily="18" charset="0"/>
                        </a:rPr>
                        <a:t>XPNPEP3</a:t>
                      </a:r>
                      <a:endParaRPr lang="en-US" sz="7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RBKS</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QARS1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PRPS1L1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MPI</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LARS2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GAPDH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GCH1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OXSM</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YARS2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GLDC</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HARS2</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HSPE1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GLUL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LIAS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ACAT1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MRPS9</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GCSH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PDXK</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PISD</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GK</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SOD1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PSAT1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NADK2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ASNS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MRPL28</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GRPEL2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MRPL19</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GMPS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NME6</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ABCF3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PYCR2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BPNT1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bl>
          </a:graphicData>
        </a:graphic>
      </p:graphicFrame>
      <p:graphicFrame>
        <p:nvGraphicFramePr>
          <p:cNvPr id="20" name="表格 19"/>
          <p:cNvGraphicFramePr>
            <a:graphicFrameLocks noGrp="1"/>
          </p:cNvGraphicFramePr>
          <p:nvPr>
            <p:extLst>
              <p:ext uri="{D42A27DB-BD31-4B8C-83A1-F6EECF244321}">
                <p14:modId xmlns:p14="http://schemas.microsoft.com/office/powerpoint/2010/main" val="4223019908"/>
              </p:ext>
            </p:extLst>
          </p:nvPr>
        </p:nvGraphicFramePr>
        <p:xfrm>
          <a:off x="4275579" y="2752433"/>
          <a:ext cx="4616901" cy="1873545"/>
        </p:xfrm>
        <a:graphic>
          <a:graphicData uri="http://schemas.openxmlformats.org/drawingml/2006/table">
            <a:tbl>
              <a:tblPr>
                <a:tableStyleId>{5C22544A-7EE6-4342-B048-85BDC9FD1C3A}</a:tableStyleId>
              </a:tblPr>
              <a:tblGrid>
                <a:gridCol w="512989"/>
                <a:gridCol w="512989"/>
                <a:gridCol w="512989"/>
                <a:gridCol w="549265"/>
                <a:gridCol w="476713"/>
                <a:gridCol w="512989"/>
                <a:gridCol w="512989"/>
                <a:gridCol w="512989"/>
                <a:gridCol w="512989"/>
              </a:tblGrid>
              <a:tr h="180020">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PHGDH</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HSPA9</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PNPO</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PPAT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GALM</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MSRA</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MPST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AARS1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MRPS7</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b="1" i="1" u="none" strike="noStrike" dirty="0">
                          <a:solidFill>
                            <a:srgbClr val="FF0000"/>
                          </a:solidFill>
                          <a:effectLst/>
                          <a:latin typeface="Times New Roman" panose="02020603050405020304" pitchFamily="18" charset="0"/>
                          <a:cs typeface="Times New Roman" panose="02020603050405020304" pitchFamily="18" charset="0"/>
                        </a:rPr>
                        <a:t>PGK1</a:t>
                      </a: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PUS1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SRM</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SORD</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IDH1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DTYMK</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RARS2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XYLB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FBP1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GUK1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TPI1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MRPL32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MTRF1L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ACO1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IARS1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ADH5</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ESD</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MRPS16</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COX10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NIT1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ENO1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MRPL4</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DTD2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GPD2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FECH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OXA1L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FARSB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GFM2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UGP2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PGS1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KARS1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ACSS2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MTIF2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TRIT1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TALDO1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ETFA</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BCAT1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HSP90AA1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GBE1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GLRX</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TARS3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RPIA</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GALE</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SHMT1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SAMM50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DLD</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YRDC</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ELAC1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SRP54</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ATP7A</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PPIB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GFPT1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PYGB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HSPD1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PSPH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CTPS1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PGM1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ST20-MTHFS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ADSL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IMPDH1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MRPS15</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MAT2B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DLAT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APRT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NFS1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PGD</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MRPS14</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REXO2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AK7</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ACSL1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MRPL30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ITPA</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bl>
          </a:graphicData>
        </a:graphic>
      </p:graphicFrame>
      <p:sp>
        <p:nvSpPr>
          <p:cNvPr id="12" name="圆角矩形 11"/>
          <p:cNvSpPr/>
          <p:nvPr/>
        </p:nvSpPr>
        <p:spPr>
          <a:xfrm>
            <a:off x="472876" y="1292999"/>
            <a:ext cx="3287985" cy="3088501"/>
          </a:xfrm>
          <a:prstGeom prst="roundRect">
            <a:avLst/>
          </a:prstGeom>
          <a:noFill/>
          <a:ln>
            <a:solidFill>
              <a:srgbClr val="FF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a:off x="472877" y="4393680"/>
            <a:ext cx="3287985" cy="854596"/>
          </a:xfrm>
          <a:prstGeom prst="roundRect">
            <a:avLst/>
          </a:prstGeom>
          <a:no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25"/>
          <p:cNvSpPr/>
          <p:nvPr/>
        </p:nvSpPr>
        <p:spPr>
          <a:xfrm>
            <a:off x="472877" y="5261426"/>
            <a:ext cx="3287985" cy="1482981"/>
          </a:xfrm>
          <a:prstGeom prst="roundRect">
            <a:avLst/>
          </a:prstGeom>
          <a:noFill/>
          <a:ln>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rot="5400000">
            <a:off x="3429881" y="2559524"/>
            <a:ext cx="949299" cy="338554"/>
          </a:xfrm>
          <a:prstGeom prst="rect">
            <a:avLst/>
          </a:prstGeom>
        </p:spPr>
        <p:txBody>
          <a:bodyPr wrap="none">
            <a:spAutoFit/>
          </a:bodyPr>
          <a:lstStyle/>
          <a:p>
            <a:r>
              <a:rPr lang="en-US" altLang="zh-CN" sz="1600" b="1" dirty="0">
                <a:solidFill>
                  <a:srgbClr val="FF00FF"/>
                </a:solidFill>
                <a:effectLst>
                  <a:outerShdw blurRad="38100" dist="38100" dir="2700000" algn="tl">
                    <a:srgbClr val="000000">
                      <a:alpha val="43137"/>
                    </a:srgbClr>
                  </a:outerShdw>
                </a:effectLst>
              </a:rPr>
              <a:t>Cluster A</a:t>
            </a:r>
            <a:endParaRPr lang="zh-CN" altLang="en-US" sz="1600" dirty="0">
              <a:solidFill>
                <a:srgbClr val="FF00FF"/>
              </a:solidFill>
              <a:effectLst>
                <a:outerShdw blurRad="38100" dist="38100" dir="2700000" algn="tl">
                  <a:srgbClr val="000000">
                    <a:alpha val="43137"/>
                  </a:srgbClr>
                </a:outerShdw>
              </a:effectLst>
            </a:endParaRPr>
          </a:p>
        </p:txBody>
      </p:sp>
      <p:sp>
        <p:nvSpPr>
          <p:cNvPr id="40" name="矩形 39"/>
          <p:cNvSpPr/>
          <p:nvPr/>
        </p:nvSpPr>
        <p:spPr>
          <a:xfrm rot="5400000">
            <a:off x="3425165" y="4671143"/>
            <a:ext cx="939681" cy="338554"/>
          </a:xfrm>
          <a:prstGeom prst="rect">
            <a:avLst/>
          </a:prstGeom>
        </p:spPr>
        <p:txBody>
          <a:bodyPr wrap="none">
            <a:spAutoFit/>
          </a:bodyPr>
          <a:lstStyle/>
          <a:p>
            <a:r>
              <a:rPr lang="en-US" altLang="zh-CN" sz="1600" b="1" dirty="0">
                <a:solidFill>
                  <a:srgbClr val="0070C0"/>
                </a:solidFill>
                <a:effectLst>
                  <a:outerShdw blurRad="38100" dist="38100" dir="2700000" algn="tl">
                    <a:srgbClr val="000000">
                      <a:alpha val="43137"/>
                    </a:srgbClr>
                  </a:outerShdw>
                </a:effectLst>
              </a:rPr>
              <a:t>Cluster </a:t>
            </a:r>
            <a:r>
              <a:rPr lang="en-US" altLang="zh-CN" sz="1600" b="1" dirty="0" smtClean="0">
                <a:solidFill>
                  <a:srgbClr val="0070C0"/>
                </a:solidFill>
                <a:effectLst>
                  <a:outerShdw blurRad="38100" dist="38100" dir="2700000" algn="tl">
                    <a:srgbClr val="000000">
                      <a:alpha val="43137"/>
                    </a:srgbClr>
                  </a:outerShdw>
                </a:effectLst>
              </a:rPr>
              <a:t>B</a:t>
            </a:r>
            <a:endParaRPr lang="zh-CN" altLang="en-US" sz="1600" dirty="0">
              <a:solidFill>
                <a:srgbClr val="0070C0"/>
              </a:solidFill>
              <a:effectLst>
                <a:outerShdw blurRad="38100" dist="38100" dir="2700000" algn="tl">
                  <a:srgbClr val="000000">
                    <a:alpha val="43137"/>
                  </a:srgbClr>
                </a:outerShdw>
              </a:effectLst>
            </a:endParaRPr>
          </a:p>
        </p:txBody>
      </p:sp>
      <p:sp>
        <p:nvSpPr>
          <p:cNvPr id="41" name="矩形 40"/>
          <p:cNvSpPr/>
          <p:nvPr/>
        </p:nvSpPr>
        <p:spPr>
          <a:xfrm rot="5400000">
            <a:off x="3429067" y="5858023"/>
            <a:ext cx="933269" cy="338554"/>
          </a:xfrm>
          <a:prstGeom prst="rect">
            <a:avLst/>
          </a:prstGeom>
        </p:spPr>
        <p:txBody>
          <a:bodyPr wrap="none">
            <a:spAutoFit/>
          </a:bodyPr>
          <a:lstStyle/>
          <a:p>
            <a:r>
              <a:rPr lang="en-US" altLang="zh-CN" sz="1600" b="1" dirty="0">
                <a:solidFill>
                  <a:schemeClr val="accent6">
                    <a:lumMod val="75000"/>
                  </a:schemeClr>
                </a:solidFill>
                <a:effectLst>
                  <a:outerShdw blurRad="38100" dist="38100" dir="2700000" algn="tl">
                    <a:srgbClr val="000000">
                      <a:alpha val="43137"/>
                    </a:srgbClr>
                  </a:outerShdw>
                </a:effectLst>
              </a:rPr>
              <a:t>Cluster </a:t>
            </a:r>
            <a:r>
              <a:rPr lang="en-US" altLang="zh-CN" sz="1600" b="1" dirty="0" smtClean="0">
                <a:solidFill>
                  <a:schemeClr val="accent6">
                    <a:lumMod val="75000"/>
                  </a:schemeClr>
                </a:solidFill>
                <a:effectLst>
                  <a:outerShdw blurRad="38100" dist="38100" dir="2700000" algn="tl">
                    <a:srgbClr val="000000">
                      <a:alpha val="43137"/>
                    </a:srgbClr>
                  </a:outerShdw>
                </a:effectLst>
              </a:rPr>
              <a:t>C</a:t>
            </a:r>
            <a:endParaRPr lang="zh-CN" altLang="en-US" sz="1600" dirty="0">
              <a:solidFill>
                <a:schemeClr val="accent6">
                  <a:lumMod val="75000"/>
                </a:schemeClr>
              </a:solidFill>
              <a:effectLst>
                <a:outerShdw blurRad="38100" dist="38100" dir="2700000" algn="tl">
                  <a:srgbClr val="000000">
                    <a:alpha val="43137"/>
                  </a:srgbClr>
                </a:outerShdw>
              </a:effectLst>
            </a:endParaRPr>
          </a:p>
        </p:txBody>
      </p:sp>
      <p:sp>
        <p:nvSpPr>
          <p:cNvPr id="34" name="右箭头 33"/>
          <p:cNvSpPr>
            <a:spLocks noChangeAspect="1"/>
          </p:cNvSpPr>
          <p:nvPr/>
        </p:nvSpPr>
        <p:spPr>
          <a:xfrm rot="1995733">
            <a:off x="3942350" y="3135322"/>
            <a:ext cx="243866" cy="288000"/>
          </a:xfrm>
          <a:prstGeom prst="rightArrow">
            <a:avLst/>
          </a:prstGeom>
          <a:solidFill>
            <a:srgbClr val="FF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右箭头 43"/>
          <p:cNvSpPr>
            <a:spLocks noChangeAspect="1"/>
          </p:cNvSpPr>
          <p:nvPr/>
        </p:nvSpPr>
        <p:spPr>
          <a:xfrm rot="1995733">
            <a:off x="3979694" y="4857459"/>
            <a:ext cx="243866" cy="288000"/>
          </a:xfrm>
          <a:prstGeom prst="right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右箭头 44"/>
          <p:cNvSpPr>
            <a:spLocks noChangeAspect="1"/>
          </p:cNvSpPr>
          <p:nvPr/>
        </p:nvSpPr>
        <p:spPr>
          <a:xfrm rot="1995733">
            <a:off x="3986289" y="5883301"/>
            <a:ext cx="243866" cy="288000"/>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4855055" y="863733"/>
            <a:ext cx="1728192" cy="590008"/>
          </a:xfrm>
          <a:prstGeom prst="rect">
            <a:avLst/>
          </a:prstGeom>
          <a:noFill/>
          <a:ln>
            <a:solidFill>
              <a:srgbClr val="FF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4857632" y="1451666"/>
            <a:ext cx="1728192" cy="590008"/>
          </a:xfrm>
          <a:prstGeom prst="rect">
            <a:avLst/>
          </a:prstGeom>
          <a:noFill/>
          <a:ln>
            <a:solidFill>
              <a:srgbClr val="0066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4861832" y="2042582"/>
            <a:ext cx="1728192" cy="590008"/>
          </a:xfrm>
          <a:prstGeom prst="rect">
            <a:avLst/>
          </a:prstGeom>
          <a:noFill/>
          <a:ln>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extBox 29"/>
          <p:cNvSpPr txBox="1"/>
          <p:nvPr/>
        </p:nvSpPr>
        <p:spPr>
          <a:xfrm>
            <a:off x="3204204" y="85283"/>
            <a:ext cx="5686832" cy="33855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marL="285750" indent="-285750">
              <a:buFont typeface="Wingdings" panose="05000000000000000000" pitchFamily="2" charset="2"/>
              <a:buChar char="u"/>
            </a:pPr>
            <a:r>
              <a:rPr lang="en-US" altLang="zh-CN" sz="1600" b="1" dirty="0" smtClean="0">
                <a:solidFill>
                  <a:schemeClr val="bg1"/>
                </a:solidFill>
              </a:rPr>
              <a:t>176</a:t>
            </a:r>
            <a:r>
              <a:rPr lang="zh-CN" altLang="en-US" sz="1600" b="1" dirty="0" smtClean="0">
                <a:solidFill>
                  <a:schemeClr val="bg1"/>
                </a:solidFill>
              </a:rPr>
              <a:t>个基因的基因树、蛋白树和物种树之间的相似性结果。</a:t>
            </a:r>
            <a:endParaRPr lang="zh-CN" altLang="en-US" sz="1600" dirty="0">
              <a:solidFill>
                <a:schemeClr val="bg1"/>
              </a:solidFill>
            </a:endParaRPr>
          </a:p>
        </p:txBody>
      </p:sp>
      <p:sp>
        <p:nvSpPr>
          <p:cNvPr id="31" name="TextBox 30"/>
          <p:cNvSpPr txBox="1"/>
          <p:nvPr/>
        </p:nvSpPr>
        <p:spPr>
          <a:xfrm>
            <a:off x="4788024" y="448097"/>
            <a:ext cx="736099" cy="246221"/>
          </a:xfrm>
          <a:prstGeom prst="rect">
            <a:avLst/>
          </a:prstGeom>
          <a:noFill/>
        </p:spPr>
        <p:txBody>
          <a:bodyPr wrap="none" rtlCol="0">
            <a:spAutoFit/>
          </a:bodyPr>
          <a:lstStyle/>
          <a:p>
            <a:r>
              <a:rPr lang="zh-CN" altLang="en-US" sz="1000" dirty="0">
                <a:solidFill>
                  <a:srgbClr val="FF0000"/>
                </a:solidFill>
              </a:rPr>
              <a:t>基因</a:t>
            </a:r>
            <a:r>
              <a:rPr lang="en-US" altLang="zh-CN" sz="1000" dirty="0" smtClean="0"/>
              <a:t>-</a:t>
            </a:r>
            <a:r>
              <a:rPr lang="zh-CN" altLang="en-US" sz="1000" dirty="0">
                <a:solidFill>
                  <a:srgbClr val="0000FF"/>
                </a:solidFill>
              </a:rPr>
              <a:t>蛋白</a:t>
            </a:r>
          </a:p>
        </p:txBody>
      </p:sp>
      <p:sp>
        <p:nvSpPr>
          <p:cNvPr id="32" name="TextBox 31"/>
          <p:cNvSpPr txBox="1"/>
          <p:nvPr/>
        </p:nvSpPr>
        <p:spPr>
          <a:xfrm>
            <a:off x="5272787" y="586780"/>
            <a:ext cx="864339" cy="246221"/>
          </a:xfrm>
          <a:prstGeom prst="rect">
            <a:avLst/>
          </a:prstGeom>
          <a:noFill/>
        </p:spPr>
        <p:txBody>
          <a:bodyPr wrap="none" rtlCol="0">
            <a:spAutoFit/>
          </a:bodyPr>
          <a:lstStyle/>
          <a:p>
            <a:r>
              <a:rPr lang="zh-CN" altLang="en-US" sz="1000" dirty="0">
                <a:solidFill>
                  <a:srgbClr val="FF0000"/>
                </a:solidFill>
              </a:rPr>
              <a:t>基因</a:t>
            </a:r>
            <a:r>
              <a:rPr lang="en-US" altLang="zh-CN" sz="1000" dirty="0" smtClean="0"/>
              <a:t>-</a:t>
            </a:r>
            <a:r>
              <a:rPr lang="zh-CN" altLang="en-US" sz="1000" dirty="0">
                <a:solidFill>
                  <a:srgbClr val="00B050"/>
                </a:solidFill>
              </a:rPr>
              <a:t>物</a:t>
            </a:r>
            <a:r>
              <a:rPr lang="zh-CN" altLang="en-US" sz="1000" dirty="0" smtClean="0">
                <a:solidFill>
                  <a:srgbClr val="00B050"/>
                </a:solidFill>
              </a:rPr>
              <a:t>种树</a:t>
            </a:r>
            <a:endParaRPr lang="zh-CN" altLang="en-US" sz="1000" dirty="0">
              <a:solidFill>
                <a:srgbClr val="00B050"/>
              </a:solidFill>
            </a:endParaRPr>
          </a:p>
        </p:txBody>
      </p:sp>
      <p:sp>
        <p:nvSpPr>
          <p:cNvPr id="33" name="TextBox 32"/>
          <p:cNvSpPr txBox="1"/>
          <p:nvPr/>
        </p:nvSpPr>
        <p:spPr>
          <a:xfrm>
            <a:off x="6055593" y="548680"/>
            <a:ext cx="864339" cy="246221"/>
          </a:xfrm>
          <a:prstGeom prst="rect">
            <a:avLst/>
          </a:prstGeom>
          <a:noFill/>
        </p:spPr>
        <p:txBody>
          <a:bodyPr wrap="none" rtlCol="0">
            <a:spAutoFit/>
          </a:bodyPr>
          <a:lstStyle/>
          <a:p>
            <a:r>
              <a:rPr lang="zh-CN" altLang="en-US" sz="1000" dirty="0">
                <a:solidFill>
                  <a:srgbClr val="0000FF"/>
                </a:solidFill>
              </a:rPr>
              <a:t>蛋白</a:t>
            </a:r>
            <a:r>
              <a:rPr lang="en-US" altLang="zh-CN" sz="1000" dirty="0" smtClean="0"/>
              <a:t>-</a:t>
            </a:r>
            <a:r>
              <a:rPr lang="zh-CN" altLang="en-US" sz="1000" dirty="0">
                <a:solidFill>
                  <a:srgbClr val="00B050"/>
                </a:solidFill>
              </a:rPr>
              <a:t>物种树</a:t>
            </a:r>
          </a:p>
        </p:txBody>
      </p:sp>
    </p:spTree>
    <p:extLst>
      <p:ext uri="{BB962C8B-B14F-4D97-AF65-F5344CB8AC3E}">
        <p14:creationId xmlns:p14="http://schemas.microsoft.com/office/powerpoint/2010/main" val="39222238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854320524"/>
              </p:ext>
            </p:extLst>
          </p:nvPr>
        </p:nvGraphicFramePr>
        <p:xfrm>
          <a:off x="251520" y="4077072"/>
          <a:ext cx="4616014" cy="720080"/>
        </p:xfrm>
        <a:graphic>
          <a:graphicData uri="http://schemas.openxmlformats.org/drawingml/2006/table">
            <a:tbl>
              <a:tblPr>
                <a:tableStyleId>{5C22544A-7EE6-4342-B048-85BDC9FD1C3A}</a:tableStyleId>
              </a:tblPr>
              <a:tblGrid>
                <a:gridCol w="515496"/>
                <a:gridCol w="509588"/>
                <a:gridCol w="514351"/>
                <a:gridCol w="552451"/>
                <a:gridCol w="476251"/>
                <a:gridCol w="509588"/>
                <a:gridCol w="514350"/>
                <a:gridCol w="514350"/>
                <a:gridCol w="509589"/>
              </a:tblGrid>
              <a:tr h="180020">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SOD2</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MRPS17</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IDI1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PLPBP</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700" i="1" u="none" strike="noStrike" dirty="0">
                          <a:effectLst/>
                          <a:latin typeface="Times New Roman" panose="02020603050405020304" pitchFamily="18" charset="0"/>
                          <a:cs typeface="Times New Roman" panose="02020603050405020304" pitchFamily="18" charset="0"/>
                        </a:rPr>
                        <a:t>RPE</a:t>
                      </a:r>
                      <a:endParaRPr lang="en-US" sz="7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700" i="1" u="none" strike="noStrike" dirty="0">
                          <a:effectLst/>
                          <a:latin typeface="Times New Roman" panose="02020603050405020304" pitchFamily="18" charset="0"/>
                          <a:cs typeface="Times New Roman" panose="02020603050405020304" pitchFamily="18" charset="0"/>
                        </a:rPr>
                        <a:t>AASDHPPT</a:t>
                      </a:r>
                      <a:endParaRPr lang="en-US" sz="7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GAD1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NARS1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EIF1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ADSS1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PFKL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GPI</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CDA</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MCAT</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GALT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PKM</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HAGH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GSTO2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METAP2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MRPS18C</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TKT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r>
              <a:tr h="180020">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AMT</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MARS1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HSCB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MRRF</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NAPRT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MRPL15</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3002402979"/>
              </p:ext>
            </p:extLst>
          </p:nvPr>
        </p:nvGraphicFramePr>
        <p:xfrm>
          <a:off x="251520" y="5157194"/>
          <a:ext cx="4608514" cy="1368150"/>
        </p:xfrm>
        <a:graphic>
          <a:graphicData uri="http://schemas.openxmlformats.org/drawingml/2006/table">
            <a:tbl>
              <a:tblPr>
                <a:tableStyleId>{5C22544A-7EE6-4342-B048-85BDC9FD1C3A}</a:tableStyleId>
              </a:tblPr>
              <a:tblGrid>
                <a:gridCol w="512057"/>
                <a:gridCol w="512057"/>
                <a:gridCol w="512057"/>
                <a:gridCol w="555713"/>
                <a:gridCol w="468402"/>
                <a:gridCol w="512057"/>
                <a:gridCol w="512057"/>
                <a:gridCol w="512057"/>
                <a:gridCol w="512057"/>
              </a:tblGrid>
              <a:tr h="195450">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ATIC</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VARS2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GTPBP3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CDS1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OGDH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TATDN3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MRPL24</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DLST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AMD1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CAT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MRPL33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MTO1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WARS2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TXN2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MRPL17</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CLPX</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UCKL1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PUS7</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PFAS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EARS2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700" i="1" u="none" strike="noStrike" dirty="0">
                          <a:effectLst/>
                          <a:latin typeface="Times New Roman" panose="02020603050405020304" pitchFamily="18" charset="0"/>
                          <a:cs typeface="Times New Roman" panose="02020603050405020304" pitchFamily="18" charset="0"/>
                        </a:rPr>
                        <a:t>XPNPEP3</a:t>
                      </a:r>
                      <a:endParaRPr lang="en-US" sz="7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RBKS</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QARS1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PRPS1L1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MPI</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LARS2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GAPDH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GCH1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OXSM</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YARS2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GLDC</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HARS2</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HSPE1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GLUL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LIAS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ACAT1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MRPS9</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GCSH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PDXK</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PISD</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GK</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SOD1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PSAT1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NADK2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ASNS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MRPL28</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GRPEL2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MRPL19</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GMPS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NME6</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ABCF3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PYCR2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BPNT1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368768098"/>
              </p:ext>
            </p:extLst>
          </p:nvPr>
        </p:nvGraphicFramePr>
        <p:xfrm>
          <a:off x="251520" y="1529394"/>
          <a:ext cx="4616901" cy="1873545"/>
        </p:xfrm>
        <a:graphic>
          <a:graphicData uri="http://schemas.openxmlformats.org/drawingml/2006/table">
            <a:tbl>
              <a:tblPr>
                <a:tableStyleId>{5C22544A-7EE6-4342-B048-85BDC9FD1C3A}</a:tableStyleId>
              </a:tblPr>
              <a:tblGrid>
                <a:gridCol w="512989"/>
                <a:gridCol w="512989"/>
                <a:gridCol w="512989"/>
                <a:gridCol w="549265"/>
                <a:gridCol w="476713"/>
                <a:gridCol w="512989"/>
                <a:gridCol w="512989"/>
                <a:gridCol w="512989"/>
                <a:gridCol w="512989"/>
              </a:tblGrid>
              <a:tr h="180020">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PHGDH</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HSPA9</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PNPO</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PPAT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GALM</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MSRA</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MPST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AARS1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MRPS7</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b="1" i="1" u="none" strike="noStrike" dirty="0">
                          <a:solidFill>
                            <a:srgbClr val="FF0000"/>
                          </a:solidFill>
                          <a:effectLst/>
                          <a:latin typeface="Times New Roman" panose="02020603050405020304" pitchFamily="18" charset="0"/>
                          <a:cs typeface="Times New Roman" panose="02020603050405020304" pitchFamily="18" charset="0"/>
                        </a:rPr>
                        <a:t>PGK1</a:t>
                      </a: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PUS1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SRM</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SORD</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IDH1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DTYMK</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RARS2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XYLB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FBP1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GUK1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TPI1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MRPL32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MTRF1L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ACO1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IARS1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ADH5</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ESD</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MRPS16</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COX10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NIT1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ENO1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MRPL4</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DTD2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GPD2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FECH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OXA1L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FARSB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GFM2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UGP2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PGS1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KARS1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ACSS2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MTIF2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TRIT1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TALDO1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ETFA</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BCAT1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HSP90AA1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GBE1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GLRX</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TARS3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RPIA</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GALE</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SHMT1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SAMM50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DLD</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YRDC</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ELAC1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SRP54</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ATP7A</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PPIB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GFPT1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PYGB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HSPD1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PSPH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CTPS1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PGM1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ST20-MTHFS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ADSL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IMPDH1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MRPS15</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MAT2B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DLAT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APRT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NFS1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PGD</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MRPS14</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REXO2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AK7</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ACSL1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MRPL30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ITPA</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bl>
          </a:graphicData>
        </a:graphic>
      </p:graphicFrame>
      <p:sp>
        <p:nvSpPr>
          <p:cNvPr id="7" name="TextBox 6"/>
          <p:cNvSpPr txBox="1"/>
          <p:nvPr/>
        </p:nvSpPr>
        <p:spPr>
          <a:xfrm>
            <a:off x="251520" y="3419708"/>
            <a:ext cx="3469219" cy="369332"/>
          </a:xfrm>
          <a:prstGeom prst="rect">
            <a:avLst/>
          </a:prstGeom>
          <a:noFill/>
        </p:spPr>
        <p:txBody>
          <a:bodyPr wrap="none" rtlCol="0">
            <a:spAutoFit/>
          </a:bodyPr>
          <a:lstStyle/>
          <a:p>
            <a:r>
              <a:rPr lang="zh-CN" altLang="en-US" dirty="0" smtClean="0"/>
              <a:t>比如</a:t>
            </a:r>
            <a:r>
              <a:rPr lang="en-US" altLang="zh-CN" dirty="0" smtClean="0"/>
              <a:t>K00927</a:t>
            </a:r>
            <a:r>
              <a:rPr lang="zh-CN" altLang="en-US" dirty="0" smtClean="0"/>
              <a:t>：人类的</a:t>
            </a:r>
            <a:r>
              <a:rPr lang="en-US" altLang="zh-CN" dirty="0" smtClean="0"/>
              <a:t>PGK1</a:t>
            </a:r>
            <a:r>
              <a:rPr lang="zh-CN" altLang="en-US" dirty="0" smtClean="0"/>
              <a:t>基因。</a:t>
            </a:r>
            <a:endParaRPr lang="zh-CN" altLang="en-US" dirty="0"/>
          </a:p>
        </p:txBody>
      </p:sp>
      <p:sp>
        <p:nvSpPr>
          <p:cNvPr id="8" name="矩形 7"/>
          <p:cNvSpPr/>
          <p:nvPr/>
        </p:nvSpPr>
        <p:spPr>
          <a:xfrm>
            <a:off x="5004048" y="1547500"/>
            <a:ext cx="1993559" cy="369332"/>
          </a:xfrm>
          <a:prstGeom prst="rect">
            <a:avLst/>
          </a:prstGeom>
        </p:spPr>
        <p:txBody>
          <a:bodyPr wrap="none">
            <a:spAutoFit/>
          </a:bodyPr>
          <a:lstStyle/>
          <a:p>
            <a:r>
              <a:rPr lang="en-US" altLang="zh-CN" b="1" dirty="0" smtClean="0">
                <a:solidFill>
                  <a:srgbClr val="6600CC"/>
                </a:solidFill>
              </a:rPr>
              <a:t>Cluster A</a:t>
            </a:r>
            <a:r>
              <a:rPr lang="en-US" altLang="zh-CN" dirty="0" smtClean="0"/>
              <a:t>: </a:t>
            </a:r>
            <a:r>
              <a:rPr lang="en-US" altLang="zh-CN" i="1" dirty="0" smtClean="0"/>
              <a:t>86 genes</a:t>
            </a:r>
            <a:endParaRPr lang="zh-CN" altLang="en-US" i="1" dirty="0"/>
          </a:p>
        </p:txBody>
      </p:sp>
      <p:sp>
        <p:nvSpPr>
          <p:cNvPr id="9" name="TextBox 8"/>
          <p:cNvSpPr txBox="1"/>
          <p:nvPr/>
        </p:nvSpPr>
        <p:spPr>
          <a:xfrm>
            <a:off x="251520" y="332656"/>
            <a:ext cx="8640960" cy="1015663"/>
          </a:xfrm>
          <a:prstGeom prst="rect">
            <a:avLst/>
          </a:prstGeom>
          <a:noFill/>
        </p:spPr>
        <p:txBody>
          <a:bodyPr wrap="square" rtlCol="0">
            <a:spAutoFit/>
          </a:bodyPr>
          <a:lstStyle/>
          <a:p>
            <a:pPr marL="285750" indent="-285750">
              <a:buFont typeface="Wingdings" panose="05000000000000000000" pitchFamily="2" charset="2"/>
              <a:buChar char="u"/>
            </a:pPr>
            <a:r>
              <a:rPr lang="zh-CN" altLang="en-US" sz="2000" b="1" dirty="0" smtClean="0">
                <a:solidFill>
                  <a:srgbClr val="0070C0"/>
                </a:solidFill>
              </a:rPr>
              <a:t>从上图分析结果可以看出，这</a:t>
            </a:r>
            <a:r>
              <a:rPr lang="en-US" altLang="zh-CN" sz="2000" b="1" dirty="0" smtClean="0">
                <a:solidFill>
                  <a:srgbClr val="0070C0"/>
                </a:solidFill>
              </a:rPr>
              <a:t>176</a:t>
            </a:r>
            <a:r>
              <a:rPr lang="zh-CN" altLang="en-US" sz="2000" b="1" dirty="0" smtClean="0">
                <a:solidFill>
                  <a:srgbClr val="0070C0"/>
                </a:solidFill>
              </a:rPr>
              <a:t>个基因可以大致被划分为</a:t>
            </a:r>
            <a:r>
              <a:rPr lang="en-US" altLang="zh-CN" sz="2000" b="1" dirty="0" smtClean="0">
                <a:solidFill>
                  <a:srgbClr val="0070C0"/>
                </a:solidFill>
              </a:rPr>
              <a:t>3</a:t>
            </a:r>
            <a:r>
              <a:rPr lang="zh-CN" altLang="en-US" sz="2000" b="1" dirty="0" smtClean="0">
                <a:solidFill>
                  <a:srgbClr val="0070C0"/>
                </a:solidFill>
              </a:rPr>
              <a:t>类，即</a:t>
            </a:r>
            <a:r>
              <a:rPr lang="en-US" altLang="zh-CN" sz="2000" b="1" dirty="0" smtClean="0">
                <a:solidFill>
                  <a:srgbClr val="0070C0"/>
                </a:solidFill>
              </a:rPr>
              <a:t>A</a:t>
            </a:r>
            <a:r>
              <a:rPr lang="zh-CN" altLang="en-US" sz="2000" b="1" dirty="0" smtClean="0">
                <a:solidFill>
                  <a:srgbClr val="0070C0"/>
                </a:solidFill>
              </a:rPr>
              <a:t>、</a:t>
            </a:r>
            <a:r>
              <a:rPr lang="en-US" altLang="zh-CN" sz="2000" b="1" dirty="0" smtClean="0">
                <a:solidFill>
                  <a:srgbClr val="0070C0"/>
                </a:solidFill>
              </a:rPr>
              <a:t>B</a:t>
            </a:r>
            <a:r>
              <a:rPr lang="zh-CN" altLang="en-US" sz="2000" b="1" dirty="0" smtClean="0">
                <a:solidFill>
                  <a:srgbClr val="0070C0"/>
                </a:solidFill>
              </a:rPr>
              <a:t>、</a:t>
            </a:r>
            <a:r>
              <a:rPr lang="en-US" altLang="zh-CN" sz="2000" b="1" dirty="0" smtClean="0">
                <a:solidFill>
                  <a:srgbClr val="0070C0"/>
                </a:solidFill>
              </a:rPr>
              <a:t>C</a:t>
            </a:r>
            <a:r>
              <a:rPr lang="zh-CN" altLang="en-US" sz="2000" b="1" dirty="0" smtClean="0">
                <a:solidFill>
                  <a:srgbClr val="0070C0"/>
                </a:solidFill>
              </a:rPr>
              <a:t>簇（</a:t>
            </a:r>
            <a:r>
              <a:rPr lang="en-US" altLang="zh-CN" sz="2000" b="1" dirty="0" smtClean="0">
                <a:solidFill>
                  <a:srgbClr val="0070C0"/>
                </a:solidFill>
              </a:rPr>
              <a:t>Cluster</a:t>
            </a:r>
            <a:r>
              <a:rPr lang="zh-CN" altLang="en-US" sz="2000" b="1" dirty="0" smtClean="0">
                <a:solidFill>
                  <a:srgbClr val="0070C0"/>
                </a:solidFill>
              </a:rPr>
              <a:t>）。</a:t>
            </a:r>
            <a:endParaRPr lang="en-US" altLang="zh-CN" sz="2000" b="1" dirty="0" smtClean="0">
              <a:solidFill>
                <a:srgbClr val="0070C0"/>
              </a:solidFill>
            </a:endParaRPr>
          </a:p>
          <a:p>
            <a:pPr marL="285750" indent="-285750">
              <a:buFont typeface="Wingdings" panose="05000000000000000000" pitchFamily="2" charset="2"/>
              <a:buChar char="u"/>
            </a:pPr>
            <a:r>
              <a:rPr lang="zh-CN" altLang="en-US" sz="2000" b="1" dirty="0" smtClean="0">
                <a:solidFill>
                  <a:srgbClr val="0070C0"/>
                </a:solidFill>
              </a:rPr>
              <a:t>进一步使用</a:t>
            </a:r>
            <a:r>
              <a:rPr lang="en-US" altLang="zh-CN" sz="2000" b="1" dirty="0" err="1" smtClean="0">
                <a:solidFill>
                  <a:srgbClr val="0070C0"/>
                </a:solidFill>
              </a:rPr>
              <a:t>Metascape</a:t>
            </a:r>
            <a:r>
              <a:rPr lang="zh-CN" altLang="en-US" sz="2000" b="1" dirty="0" smtClean="0">
                <a:solidFill>
                  <a:srgbClr val="0070C0"/>
                </a:solidFill>
              </a:rPr>
              <a:t>进行富集分析，结果显示三簇基因功能各有偏重。</a:t>
            </a:r>
            <a:endParaRPr lang="zh-CN" altLang="en-US" sz="2000" dirty="0"/>
          </a:p>
        </p:txBody>
      </p:sp>
      <p:pic>
        <p:nvPicPr>
          <p:cNvPr id="6145" name="Picture 1" descr="C:\Users\Administrator\AppData\Roaming\Tencent\Users\39963911\QQ\WinTemp\RichOle\OSXXNMAXGO7P`9ZCFNU}L0Z.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32040" y="1826718"/>
            <a:ext cx="4032448" cy="1665221"/>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箭头连接符 2"/>
          <p:cNvCxnSpPr>
            <a:stCxn id="10" idx="1"/>
          </p:cNvCxnSpPr>
          <p:nvPr/>
        </p:nvCxnSpPr>
        <p:spPr>
          <a:xfrm flipH="1">
            <a:off x="6804248" y="1597442"/>
            <a:ext cx="648072" cy="319390"/>
          </a:xfrm>
          <a:prstGeom prst="straightConnector1">
            <a:avLst/>
          </a:prstGeom>
          <a:ln w="31750">
            <a:solidFill>
              <a:srgbClr val="FF0000"/>
            </a:solidFill>
            <a:tailEnd type="arrow" w="med" len="lg"/>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452320" y="1412776"/>
            <a:ext cx="155042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smtClean="0"/>
              <a:t>碳代谢</a:t>
            </a:r>
            <a:r>
              <a:rPr lang="en-US" altLang="zh-CN" dirty="0" smtClean="0"/>
              <a:t>: 25/86</a:t>
            </a:r>
            <a:endParaRPr lang="zh-CN" altLang="en-US" dirty="0"/>
          </a:p>
        </p:txBody>
      </p:sp>
      <p:pic>
        <p:nvPicPr>
          <p:cNvPr id="6146" name="Picture 2" descr="C:\Users\Administrator\AppData\Roaming\Tencent\Users\39963911\QQ\WinTemp\RichOle\YUY0`6ET5)YA`3D~DUI``{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32040" y="4077072"/>
            <a:ext cx="4070704" cy="79850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接箭头连接符 13"/>
          <p:cNvCxnSpPr>
            <a:stCxn id="15" idx="1"/>
          </p:cNvCxnSpPr>
          <p:nvPr/>
        </p:nvCxnSpPr>
        <p:spPr>
          <a:xfrm flipH="1">
            <a:off x="6804248" y="3987240"/>
            <a:ext cx="648072" cy="180890"/>
          </a:xfrm>
          <a:prstGeom prst="straightConnector1">
            <a:avLst/>
          </a:prstGeom>
          <a:ln w="31750">
            <a:solidFill>
              <a:srgbClr val="FF0000"/>
            </a:solidFill>
            <a:tailEnd type="arrow" w="med"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452320" y="3664074"/>
            <a:ext cx="1550424"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dirty="0" smtClean="0"/>
              <a:t>多肽的生物合成</a:t>
            </a:r>
            <a:r>
              <a:rPr lang="en-US" altLang="zh-CN" dirty="0" smtClean="0"/>
              <a:t>: 12/29</a:t>
            </a:r>
            <a:endParaRPr lang="zh-CN" altLang="en-US" dirty="0"/>
          </a:p>
        </p:txBody>
      </p:sp>
      <p:pic>
        <p:nvPicPr>
          <p:cNvPr id="6147" name="Picture 3" descr="C:\Users\Administrator\AppData\Roaming\Tencent\Users\39963911\QQ\WinTemp\RichOle\YH%1HCR41L$~6Z)}TLTOTT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06863" y="5147667"/>
            <a:ext cx="4095881" cy="1402529"/>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直接箭头连接符 17"/>
          <p:cNvCxnSpPr>
            <a:stCxn id="19" idx="1"/>
          </p:cNvCxnSpPr>
          <p:nvPr/>
        </p:nvCxnSpPr>
        <p:spPr>
          <a:xfrm flipH="1">
            <a:off x="6804248" y="5048310"/>
            <a:ext cx="648072" cy="180890"/>
          </a:xfrm>
          <a:prstGeom prst="straightConnector1">
            <a:avLst/>
          </a:prstGeom>
          <a:ln w="31750">
            <a:solidFill>
              <a:srgbClr val="FF0000"/>
            </a:solidFill>
            <a:tailEnd type="arrow" w="med"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452320" y="4725144"/>
            <a:ext cx="1550424"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dirty="0" smtClean="0"/>
              <a:t>氨基酸代谢</a:t>
            </a:r>
            <a:r>
              <a:rPr lang="en-US" altLang="zh-CN" dirty="0" smtClean="0"/>
              <a:t>: 25/61</a:t>
            </a:r>
            <a:endParaRPr lang="zh-CN" altLang="en-US" dirty="0"/>
          </a:p>
        </p:txBody>
      </p:sp>
      <p:cxnSp>
        <p:nvCxnSpPr>
          <p:cNvPr id="20" name="直接箭头连接符 19"/>
          <p:cNvCxnSpPr>
            <a:stCxn id="21" idx="1"/>
          </p:cNvCxnSpPr>
          <p:nvPr/>
        </p:nvCxnSpPr>
        <p:spPr>
          <a:xfrm flipH="1" flipV="1">
            <a:off x="6804248" y="5371477"/>
            <a:ext cx="648072" cy="756953"/>
          </a:xfrm>
          <a:prstGeom prst="straightConnector1">
            <a:avLst/>
          </a:prstGeom>
          <a:ln w="31750">
            <a:solidFill>
              <a:srgbClr val="FF0000"/>
            </a:solidFill>
            <a:tailEnd type="arrow" w="med"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452320" y="5805264"/>
            <a:ext cx="1550424"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dirty="0" smtClean="0"/>
              <a:t>线粒体蛋白合成</a:t>
            </a:r>
            <a:r>
              <a:rPr lang="en-US" altLang="zh-CN" dirty="0" smtClean="0"/>
              <a:t>: 25/61</a:t>
            </a:r>
            <a:endParaRPr lang="zh-CN" altLang="en-US" dirty="0"/>
          </a:p>
        </p:txBody>
      </p:sp>
      <p:sp>
        <p:nvSpPr>
          <p:cNvPr id="22" name="矩形 21"/>
          <p:cNvSpPr/>
          <p:nvPr/>
        </p:nvSpPr>
        <p:spPr>
          <a:xfrm>
            <a:off x="5004048" y="3789040"/>
            <a:ext cx="1982659" cy="369332"/>
          </a:xfrm>
          <a:prstGeom prst="rect">
            <a:avLst/>
          </a:prstGeom>
        </p:spPr>
        <p:txBody>
          <a:bodyPr wrap="none">
            <a:spAutoFit/>
          </a:bodyPr>
          <a:lstStyle/>
          <a:p>
            <a:r>
              <a:rPr lang="en-US" altLang="zh-CN" b="1" dirty="0" smtClean="0">
                <a:solidFill>
                  <a:srgbClr val="6600CC"/>
                </a:solidFill>
              </a:rPr>
              <a:t>Cluster B</a:t>
            </a:r>
            <a:r>
              <a:rPr lang="en-US" altLang="zh-CN" dirty="0" smtClean="0"/>
              <a:t>: </a:t>
            </a:r>
            <a:r>
              <a:rPr lang="en-US" altLang="zh-CN" i="1" dirty="0" smtClean="0"/>
              <a:t>29 genes</a:t>
            </a:r>
            <a:endParaRPr lang="zh-CN" altLang="en-US" i="1" dirty="0"/>
          </a:p>
        </p:txBody>
      </p:sp>
      <p:sp>
        <p:nvSpPr>
          <p:cNvPr id="23" name="矩形 22"/>
          <p:cNvSpPr/>
          <p:nvPr/>
        </p:nvSpPr>
        <p:spPr>
          <a:xfrm>
            <a:off x="5004048" y="4897968"/>
            <a:ext cx="1974643" cy="369332"/>
          </a:xfrm>
          <a:prstGeom prst="rect">
            <a:avLst/>
          </a:prstGeom>
        </p:spPr>
        <p:txBody>
          <a:bodyPr wrap="none">
            <a:spAutoFit/>
          </a:bodyPr>
          <a:lstStyle/>
          <a:p>
            <a:r>
              <a:rPr lang="en-US" altLang="zh-CN" b="1" dirty="0" smtClean="0">
                <a:solidFill>
                  <a:srgbClr val="6600CC"/>
                </a:solidFill>
              </a:rPr>
              <a:t>Cluster C</a:t>
            </a:r>
            <a:r>
              <a:rPr lang="en-US" altLang="zh-CN" dirty="0" smtClean="0"/>
              <a:t>: </a:t>
            </a:r>
            <a:r>
              <a:rPr lang="en-US" altLang="zh-CN" i="1" dirty="0" smtClean="0"/>
              <a:t>61 genes</a:t>
            </a:r>
            <a:endParaRPr lang="zh-CN" altLang="en-US" i="1" dirty="0"/>
          </a:p>
        </p:txBody>
      </p:sp>
    </p:spTree>
    <p:extLst>
      <p:ext uri="{BB962C8B-B14F-4D97-AF65-F5344CB8AC3E}">
        <p14:creationId xmlns:p14="http://schemas.microsoft.com/office/powerpoint/2010/main" val="36199825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79959" y="0"/>
            <a:ext cx="8197818"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6.</a:t>
            </a:r>
            <a:r>
              <a:rPr lang="zh-CN" altLang="en-US"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研究结论</a:t>
            </a:r>
            <a:endParaRPr lang="en-US" altLang="zh-CN" sz="2400" dirty="0">
              <a:solidFill>
                <a:schemeClr val="bg1"/>
              </a:solidFill>
              <a:latin typeface="华文新魏" panose="02010800040101010101" pitchFamily="2" charset="-122"/>
              <a:ea typeface="华文新魏" panose="02010800040101010101" pitchFamily="2" charset="-122"/>
            </a:endParaRPr>
          </a:p>
        </p:txBody>
      </p:sp>
      <p:sp>
        <p:nvSpPr>
          <p:cNvPr id="4" name="TextBox 3"/>
          <p:cNvSpPr txBox="1"/>
          <p:nvPr/>
        </p:nvSpPr>
        <p:spPr>
          <a:xfrm>
            <a:off x="251520" y="980728"/>
            <a:ext cx="8640960" cy="2862322"/>
          </a:xfrm>
          <a:prstGeom prst="rect">
            <a:avLst/>
          </a:prstGeom>
          <a:noFill/>
        </p:spPr>
        <p:txBody>
          <a:bodyPr wrap="square" rtlCol="0">
            <a:spAutoFit/>
          </a:bodyPr>
          <a:lstStyle/>
          <a:p>
            <a:pPr marL="285750" indent="-285750">
              <a:lnSpc>
                <a:spcPct val="150000"/>
              </a:lnSpc>
              <a:buClr>
                <a:srgbClr val="C00000"/>
              </a:buClr>
              <a:buFont typeface="Wingdings" panose="05000000000000000000" pitchFamily="2" charset="2"/>
              <a:buChar char="u"/>
            </a:pPr>
            <a:r>
              <a:rPr lang="zh-CN" altLang="en-US"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对</a:t>
            </a:r>
            <a:r>
              <a:rPr lang="en-US" altLang="zh-CN"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16</a:t>
            </a:r>
            <a:r>
              <a:rPr lang="zh-CN" altLang="en-US"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个模式物种而言，</a:t>
            </a:r>
            <a:r>
              <a:rPr lang="zh-CN" altLang="en-US"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有</a:t>
            </a:r>
            <a:r>
              <a:rPr lang="en-US" altLang="zh-CN"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176</a:t>
            </a:r>
            <a:r>
              <a:rPr lang="zh-CN" altLang="en-US"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个共有的直系同源基因</a:t>
            </a:r>
            <a:r>
              <a:rPr lang="zh-CN" altLang="en-US"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；这些普遍存在于细菌到高等动物中的基因</a:t>
            </a:r>
            <a:r>
              <a:rPr lang="zh-CN" altLang="en-US"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主要是一些和物质和能量代谢的基因</a:t>
            </a:r>
            <a:r>
              <a:rPr lang="zh-CN" altLang="en-US"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Clr>
                <a:srgbClr val="C00000"/>
              </a:buClr>
              <a:buFont typeface="Wingdings" panose="05000000000000000000" pitchFamily="2" charset="2"/>
              <a:buChar char="u"/>
            </a:pPr>
            <a:r>
              <a:rPr lang="zh-CN" altLang="en-US"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用单个基因的</a:t>
            </a:r>
            <a:r>
              <a:rPr lang="en-US" altLang="zh-CN"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DNA</a:t>
            </a:r>
            <a:r>
              <a:rPr lang="zh-CN" altLang="en-US"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或蛋白质序列在一定程度上可以推测出物种的亲缘关系（进化树），但</a:t>
            </a:r>
            <a:r>
              <a:rPr lang="en-US" altLang="zh-CN"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DNA</a:t>
            </a:r>
            <a:r>
              <a:rPr lang="zh-CN" altLang="en-US"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与蛋白序列所推测的进化树时常存在不一致现象</a:t>
            </a:r>
            <a:r>
              <a:rPr lang="zh-CN" altLang="en-US"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Clr>
                <a:srgbClr val="C00000"/>
              </a:buClr>
              <a:buFont typeface="Wingdings" panose="05000000000000000000" pitchFamily="2" charset="2"/>
              <a:buChar char="u"/>
            </a:pPr>
            <a:r>
              <a:rPr lang="zh-CN" altLang="en-US"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按照</a:t>
            </a:r>
            <a:r>
              <a:rPr lang="en-US" altLang="zh-CN"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DNA</a:t>
            </a:r>
            <a:r>
              <a:rPr lang="zh-CN" altLang="en-US" sz="2000" b="1"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与蛋白质序列所推测的</a:t>
            </a:r>
            <a:r>
              <a:rPr lang="zh-CN" altLang="en-US"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进化树与物种树之间的一致性，</a:t>
            </a:r>
            <a:r>
              <a:rPr lang="zh-CN" altLang="en-US"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可将这</a:t>
            </a:r>
            <a:r>
              <a:rPr lang="en-US" altLang="zh-CN"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176</a:t>
            </a:r>
            <a:r>
              <a:rPr lang="zh-CN" altLang="en-US"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个基因划分为</a:t>
            </a:r>
            <a:r>
              <a:rPr lang="en-US" altLang="zh-CN"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3</a:t>
            </a:r>
            <a:r>
              <a:rPr lang="zh-CN" altLang="en-US"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类，即</a:t>
            </a:r>
            <a:r>
              <a:rPr lang="en-US" altLang="zh-CN"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A</a:t>
            </a:r>
            <a:r>
              <a:rPr lang="zh-CN" altLang="en-US"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B</a:t>
            </a:r>
            <a:r>
              <a:rPr lang="zh-CN" altLang="en-US"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C</a:t>
            </a:r>
            <a:r>
              <a:rPr lang="zh-CN" altLang="en-US"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簇（</a:t>
            </a:r>
            <a:r>
              <a:rPr lang="en-US" altLang="zh-CN"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Cluster</a:t>
            </a:r>
            <a:r>
              <a:rPr lang="zh-CN" altLang="en-US"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矩形 1"/>
          <p:cNvSpPr/>
          <p:nvPr/>
        </p:nvSpPr>
        <p:spPr>
          <a:xfrm>
            <a:off x="539552" y="3740547"/>
            <a:ext cx="8152110" cy="3000821"/>
          </a:xfrm>
          <a:prstGeom prst="rect">
            <a:avLst/>
          </a:prstGeom>
        </p:spPr>
        <p:txBody>
          <a:bodyPr wrap="square">
            <a:spAutoFit/>
          </a:bodyPr>
          <a:lstStyle/>
          <a:p>
            <a:pPr marL="288000" indent="-288000">
              <a:lnSpc>
                <a:spcPct val="150000"/>
              </a:lnSpc>
              <a:buFont typeface="Arial" panose="020B0604020202020204" pitchFamily="34" charset="0"/>
              <a:buChar char="•"/>
            </a:pPr>
            <a:r>
              <a:rPr lang="en-US" altLang="zh-CN" b="1" dirty="0">
                <a:solidFill>
                  <a:srgbClr val="00B050"/>
                </a:solidFill>
                <a:latin typeface="Times New Roman" panose="02020603050405020304" pitchFamily="18" charset="0"/>
                <a:ea typeface="幼圆" panose="02010509060101010101" pitchFamily="49" charset="-122"/>
                <a:cs typeface="Times New Roman" panose="02020603050405020304" pitchFamily="18" charset="0"/>
              </a:rPr>
              <a:t>A</a:t>
            </a:r>
            <a:r>
              <a:rPr lang="zh-CN" altLang="en-US" b="1" dirty="0" smtClean="0">
                <a:solidFill>
                  <a:srgbClr val="00B050"/>
                </a:solidFill>
                <a:latin typeface="Times New Roman" panose="02020603050405020304" pitchFamily="18" charset="0"/>
                <a:ea typeface="幼圆" panose="02010509060101010101" pitchFamily="49" charset="-122"/>
                <a:cs typeface="Times New Roman" panose="02020603050405020304" pitchFamily="18" charset="0"/>
              </a:rPr>
              <a:t>簇含</a:t>
            </a:r>
            <a:r>
              <a:rPr lang="en-US" altLang="zh-CN" b="1" dirty="0" smtClean="0">
                <a:solidFill>
                  <a:srgbClr val="00B050"/>
                </a:solidFill>
                <a:latin typeface="Times New Roman" panose="02020603050405020304" pitchFamily="18" charset="0"/>
                <a:ea typeface="幼圆" panose="02010509060101010101" pitchFamily="49" charset="-122"/>
                <a:cs typeface="Times New Roman" panose="02020603050405020304" pitchFamily="18" charset="0"/>
              </a:rPr>
              <a:t>86</a:t>
            </a:r>
            <a:r>
              <a:rPr lang="zh-CN" altLang="en-US" b="1" dirty="0" smtClean="0">
                <a:solidFill>
                  <a:srgbClr val="00B050"/>
                </a:solidFill>
                <a:latin typeface="Times New Roman" panose="02020603050405020304" pitchFamily="18" charset="0"/>
                <a:ea typeface="幼圆" panose="02010509060101010101" pitchFamily="49" charset="-122"/>
                <a:cs typeface="Times New Roman" panose="02020603050405020304" pitchFamily="18" charset="0"/>
              </a:rPr>
              <a:t>个基因</a:t>
            </a:r>
            <a:r>
              <a:rPr lang="zh-CN" altLang="en-US" dirty="0" smtClean="0">
                <a:latin typeface="Times New Roman" panose="02020603050405020304" pitchFamily="18" charset="0"/>
                <a:ea typeface="幼圆" panose="02010509060101010101" pitchFamily="49" charset="-122"/>
                <a:cs typeface="Times New Roman" panose="02020603050405020304" pitchFamily="18" charset="0"/>
              </a:rPr>
              <a:t>，主要</a:t>
            </a:r>
            <a:r>
              <a:rPr lang="zh-CN" altLang="en-US" dirty="0">
                <a:latin typeface="Times New Roman" panose="02020603050405020304" pitchFamily="18" charset="0"/>
                <a:ea typeface="幼圆" panose="02010509060101010101" pitchFamily="49" charset="-122"/>
                <a:cs typeface="Times New Roman" panose="02020603050405020304" pitchFamily="18" charset="0"/>
              </a:rPr>
              <a:t>是一些参与碳代谢的</a:t>
            </a:r>
            <a:r>
              <a:rPr lang="zh-CN" altLang="en-US" dirty="0" smtClean="0">
                <a:latin typeface="Times New Roman" panose="02020603050405020304" pitchFamily="18" charset="0"/>
                <a:ea typeface="幼圆" panose="02010509060101010101" pitchFamily="49" charset="-122"/>
                <a:cs typeface="Times New Roman" panose="02020603050405020304" pitchFamily="18" charset="0"/>
              </a:rPr>
              <a:t>基因。对</a:t>
            </a:r>
            <a:r>
              <a:rPr lang="en-US" altLang="zh-CN" dirty="0">
                <a:latin typeface="Times New Roman" panose="02020603050405020304" pitchFamily="18" charset="0"/>
                <a:ea typeface="幼圆" panose="02010509060101010101" pitchFamily="49" charset="-122"/>
                <a:cs typeface="Times New Roman" panose="02020603050405020304" pitchFamily="18" charset="0"/>
              </a:rPr>
              <a:t>A</a:t>
            </a:r>
            <a:r>
              <a:rPr lang="zh-CN" altLang="en-US" dirty="0">
                <a:latin typeface="Times New Roman" panose="02020603050405020304" pitchFamily="18" charset="0"/>
                <a:ea typeface="幼圆" panose="02010509060101010101" pitchFamily="49" charset="-122"/>
                <a:cs typeface="Times New Roman" panose="02020603050405020304" pitchFamily="18" charset="0"/>
              </a:rPr>
              <a:t>簇</a:t>
            </a:r>
            <a:r>
              <a:rPr lang="zh-CN" altLang="en-US" dirty="0" smtClean="0">
                <a:latin typeface="Times New Roman" panose="02020603050405020304" pitchFamily="18" charset="0"/>
                <a:ea typeface="幼圆" panose="02010509060101010101" pitchFamily="49" charset="-122"/>
                <a:cs typeface="Times New Roman" panose="02020603050405020304" pitchFamily="18" charset="0"/>
              </a:rPr>
              <a:t>基因而言，</a:t>
            </a:r>
            <a:r>
              <a:rPr lang="zh-CN" altLang="en-US" u="sng" dirty="0" smtClean="0">
                <a:solidFill>
                  <a:srgbClr val="00B050"/>
                </a:solidFill>
                <a:latin typeface="Times New Roman" panose="02020603050405020304" pitchFamily="18" charset="0"/>
                <a:ea typeface="幼圆" panose="02010509060101010101" pitchFamily="49" charset="-122"/>
                <a:cs typeface="Times New Roman" panose="02020603050405020304" pitchFamily="18" charset="0"/>
              </a:rPr>
              <a:t>基因</a:t>
            </a:r>
            <a:r>
              <a:rPr lang="zh-CN" altLang="en-US" u="sng" dirty="0">
                <a:solidFill>
                  <a:srgbClr val="00B050"/>
                </a:solidFill>
                <a:latin typeface="Times New Roman" panose="02020603050405020304" pitchFamily="18" charset="0"/>
                <a:ea typeface="幼圆" panose="02010509060101010101" pitchFamily="49" charset="-122"/>
                <a:cs typeface="Times New Roman" panose="02020603050405020304" pitchFamily="18" charset="0"/>
              </a:rPr>
              <a:t>树和蛋白树高度一致，均能比较好地代表物种树。</a:t>
            </a:r>
            <a:endParaRPr lang="en-US" altLang="zh-CN" u="sng" dirty="0">
              <a:solidFill>
                <a:srgbClr val="00B050"/>
              </a:solidFill>
              <a:latin typeface="Times New Roman" panose="02020603050405020304" pitchFamily="18" charset="0"/>
              <a:ea typeface="幼圆" panose="02010509060101010101" pitchFamily="49" charset="-122"/>
              <a:cs typeface="Times New Roman" panose="02020603050405020304" pitchFamily="18" charset="0"/>
            </a:endParaRPr>
          </a:p>
          <a:p>
            <a:pPr marL="288000" indent="-288000">
              <a:lnSpc>
                <a:spcPct val="150000"/>
              </a:lnSpc>
              <a:buFont typeface="Arial" panose="020B0604020202020204" pitchFamily="34" charset="0"/>
              <a:buChar char="•"/>
            </a:pPr>
            <a:r>
              <a:rPr lang="en-US" altLang="zh-CN" b="1"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rPr>
              <a:t>B</a:t>
            </a:r>
            <a:r>
              <a:rPr lang="zh-CN" altLang="en-US" b="1" dirty="0" smtClean="0">
                <a:solidFill>
                  <a:srgbClr val="0000FF"/>
                </a:solidFill>
                <a:latin typeface="Times New Roman" panose="02020603050405020304" pitchFamily="18" charset="0"/>
                <a:ea typeface="幼圆" panose="02010509060101010101" pitchFamily="49" charset="-122"/>
                <a:cs typeface="Times New Roman" panose="02020603050405020304" pitchFamily="18" charset="0"/>
              </a:rPr>
              <a:t>簇含</a:t>
            </a:r>
            <a:r>
              <a:rPr lang="en-US" altLang="zh-CN" b="1" dirty="0" smtClean="0">
                <a:solidFill>
                  <a:srgbClr val="0000FF"/>
                </a:solidFill>
                <a:latin typeface="Times New Roman" panose="02020603050405020304" pitchFamily="18" charset="0"/>
                <a:ea typeface="幼圆" panose="02010509060101010101" pitchFamily="49" charset="-122"/>
                <a:cs typeface="Times New Roman" panose="02020603050405020304" pitchFamily="18" charset="0"/>
              </a:rPr>
              <a:t>29</a:t>
            </a:r>
            <a:r>
              <a:rPr lang="zh-CN" altLang="en-US" b="1" dirty="0" smtClean="0">
                <a:solidFill>
                  <a:srgbClr val="0000FF"/>
                </a:solidFill>
                <a:latin typeface="Times New Roman" panose="02020603050405020304" pitchFamily="18" charset="0"/>
                <a:ea typeface="幼圆" panose="02010509060101010101" pitchFamily="49" charset="-122"/>
                <a:cs typeface="Times New Roman" panose="02020603050405020304" pitchFamily="18" charset="0"/>
              </a:rPr>
              <a:t>个基因</a:t>
            </a:r>
            <a:r>
              <a:rPr lang="zh-CN" altLang="en-US" dirty="0" smtClean="0">
                <a:latin typeface="Times New Roman" panose="02020603050405020304" pitchFamily="18" charset="0"/>
                <a:ea typeface="幼圆" panose="02010509060101010101" pitchFamily="49" charset="-122"/>
                <a:cs typeface="Times New Roman" panose="02020603050405020304" pitchFamily="18" charset="0"/>
              </a:rPr>
              <a:t>，主要</a:t>
            </a:r>
            <a:r>
              <a:rPr lang="zh-CN" altLang="en-US" dirty="0">
                <a:latin typeface="Times New Roman" panose="02020603050405020304" pitchFamily="18" charset="0"/>
                <a:ea typeface="幼圆" panose="02010509060101010101" pitchFamily="49" charset="-122"/>
                <a:cs typeface="Times New Roman" panose="02020603050405020304" pitchFamily="18" charset="0"/>
              </a:rPr>
              <a:t>是一些参与多肽合成的</a:t>
            </a:r>
            <a:r>
              <a:rPr lang="zh-CN" altLang="en-US" dirty="0" smtClean="0">
                <a:latin typeface="Times New Roman" panose="02020603050405020304" pitchFamily="18" charset="0"/>
                <a:ea typeface="幼圆" panose="02010509060101010101" pitchFamily="49" charset="-122"/>
                <a:cs typeface="Times New Roman" panose="02020603050405020304" pitchFamily="18" charset="0"/>
              </a:rPr>
              <a:t>基因。对</a:t>
            </a:r>
            <a:r>
              <a:rPr lang="en-US" altLang="zh-CN" dirty="0" smtClean="0">
                <a:latin typeface="Times New Roman" panose="02020603050405020304" pitchFamily="18" charset="0"/>
                <a:ea typeface="幼圆" panose="02010509060101010101" pitchFamily="49" charset="-122"/>
                <a:cs typeface="Times New Roman" panose="02020603050405020304" pitchFamily="18" charset="0"/>
              </a:rPr>
              <a:t>B</a:t>
            </a:r>
            <a:r>
              <a:rPr lang="zh-CN" altLang="en-US" dirty="0" smtClean="0">
                <a:latin typeface="Times New Roman" panose="02020603050405020304" pitchFamily="18" charset="0"/>
                <a:ea typeface="幼圆" panose="02010509060101010101" pitchFamily="49" charset="-122"/>
                <a:cs typeface="Times New Roman" panose="02020603050405020304" pitchFamily="18" charset="0"/>
              </a:rPr>
              <a:t>簇</a:t>
            </a:r>
            <a:r>
              <a:rPr lang="zh-CN" altLang="en-US" dirty="0">
                <a:latin typeface="Times New Roman" panose="02020603050405020304" pitchFamily="18" charset="0"/>
                <a:ea typeface="幼圆" panose="02010509060101010101" pitchFamily="49" charset="-122"/>
                <a:cs typeface="Times New Roman" panose="02020603050405020304" pitchFamily="18" charset="0"/>
              </a:rPr>
              <a:t>基因而言，</a:t>
            </a:r>
            <a:r>
              <a:rPr lang="zh-CN" altLang="en-US" dirty="0" smtClean="0">
                <a:solidFill>
                  <a:srgbClr val="0000FF"/>
                </a:solidFill>
                <a:latin typeface="Times New Roman" panose="02020603050405020304" pitchFamily="18" charset="0"/>
                <a:ea typeface="幼圆" panose="02010509060101010101" pitchFamily="49" charset="-122"/>
                <a:cs typeface="Times New Roman" panose="02020603050405020304" pitchFamily="18" charset="0"/>
              </a:rPr>
              <a:t>基因</a:t>
            </a:r>
            <a:r>
              <a:rPr lang="zh-CN" altLang="en-US"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rPr>
              <a:t>树和蛋白树比较一致，但通常与物种树一致性较差。</a:t>
            </a:r>
          </a:p>
          <a:p>
            <a:pPr marL="288000" indent="-288000">
              <a:lnSpc>
                <a:spcPct val="150000"/>
              </a:lnSpc>
              <a:buFont typeface="Arial" panose="020B0604020202020204" pitchFamily="34" charset="0"/>
              <a:buChar char="•"/>
            </a:pPr>
            <a:r>
              <a:rPr lang="en-US" altLang="zh-CN" b="1"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C</a:t>
            </a:r>
            <a:r>
              <a:rPr lang="zh-CN" altLang="en-US" b="1" dirty="0" smtClean="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簇含</a:t>
            </a:r>
            <a:r>
              <a:rPr lang="en-US" altLang="zh-CN" b="1" dirty="0" smtClean="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61</a:t>
            </a:r>
            <a:r>
              <a:rPr lang="zh-CN" altLang="en-US" b="1"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个</a:t>
            </a:r>
            <a:r>
              <a:rPr lang="zh-CN" altLang="en-US" b="1" dirty="0" smtClean="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基因</a:t>
            </a:r>
            <a:r>
              <a:rPr lang="zh-CN" altLang="en-US" dirty="0">
                <a:latin typeface="Times New Roman" panose="02020603050405020304" pitchFamily="18" charset="0"/>
                <a:ea typeface="幼圆" panose="02010509060101010101" pitchFamily="49" charset="-122"/>
                <a:cs typeface="Times New Roman" panose="02020603050405020304" pitchFamily="18" charset="0"/>
              </a:rPr>
              <a:t>， </a:t>
            </a:r>
            <a:r>
              <a:rPr lang="zh-CN" altLang="en-US" dirty="0" smtClean="0">
                <a:latin typeface="Times New Roman" panose="02020603050405020304" pitchFamily="18" charset="0"/>
                <a:ea typeface="幼圆" panose="02010509060101010101" pitchFamily="49" charset="-122"/>
                <a:cs typeface="Times New Roman" panose="02020603050405020304" pitchFamily="18" charset="0"/>
              </a:rPr>
              <a:t>主要</a:t>
            </a:r>
            <a:r>
              <a:rPr lang="zh-CN" altLang="en-US" dirty="0">
                <a:latin typeface="Times New Roman" panose="02020603050405020304" pitchFamily="18" charset="0"/>
                <a:ea typeface="幼圆" panose="02010509060101010101" pitchFamily="49" charset="-122"/>
                <a:cs typeface="Times New Roman" panose="02020603050405020304" pitchFamily="18" charset="0"/>
              </a:rPr>
              <a:t>是一些参与氨基酸代谢和线粒体蛋白合成的</a:t>
            </a:r>
            <a:r>
              <a:rPr lang="zh-CN" altLang="en-US" dirty="0" smtClean="0">
                <a:latin typeface="Times New Roman" panose="02020603050405020304" pitchFamily="18" charset="0"/>
                <a:ea typeface="幼圆" panose="02010509060101010101" pitchFamily="49" charset="-122"/>
                <a:cs typeface="Times New Roman" panose="02020603050405020304" pitchFamily="18" charset="0"/>
              </a:rPr>
              <a:t>基因。对该簇而言</a:t>
            </a:r>
            <a:r>
              <a:rPr lang="zh-CN" altLang="en-US" dirty="0">
                <a:latin typeface="Times New Roman" panose="02020603050405020304" pitchFamily="18" charset="0"/>
                <a:ea typeface="幼圆" panose="02010509060101010101" pitchFamily="49" charset="-122"/>
                <a:cs typeface="Times New Roman" panose="02020603050405020304" pitchFamily="18" charset="0"/>
              </a:rPr>
              <a:t>，</a:t>
            </a:r>
            <a:r>
              <a:rPr lang="zh-CN" altLang="en-US" dirty="0" smtClean="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基因</a:t>
            </a:r>
            <a:r>
              <a:rPr lang="zh-CN" altLang="en-US"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树和蛋白树</a:t>
            </a:r>
            <a:r>
              <a:rPr lang="zh-CN" altLang="en-US" dirty="0" smtClean="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一致性欠佳，基因树在一定程度上可近似代表</a:t>
            </a:r>
            <a:r>
              <a:rPr lang="zh-CN" altLang="en-US"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物种树。</a:t>
            </a:r>
          </a:p>
        </p:txBody>
      </p:sp>
    </p:spTree>
    <p:extLst>
      <p:ext uri="{BB962C8B-B14F-4D97-AF65-F5344CB8AC3E}">
        <p14:creationId xmlns:p14="http://schemas.microsoft.com/office/powerpoint/2010/main" val="24238254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79959" y="0"/>
            <a:ext cx="8197818"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7.</a:t>
            </a:r>
            <a:r>
              <a:rPr lang="zh-CN" altLang="en-US"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本课题相关成果</a:t>
            </a:r>
            <a:endParaRPr lang="en-US" altLang="zh-CN" sz="2400" dirty="0">
              <a:solidFill>
                <a:schemeClr val="bg1"/>
              </a:solidFill>
              <a:latin typeface="华文新魏" panose="02010800040101010101" pitchFamily="2" charset="-122"/>
              <a:ea typeface="华文新魏" panose="02010800040101010101" pitchFamily="2" charset="-122"/>
            </a:endParaRPr>
          </a:p>
        </p:txBody>
      </p:sp>
      <p:pic>
        <p:nvPicPr>
          <p:cNvPr id="2049" name="Picture 1" descr="C:\Users\Administrator\AppData\Roaming\Tencent\Users\39963911\QQ\WinTemp\RichOle\}Z(LF@R5T)5HQIVX50TKZG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980728"/>
            <a:ext cx="3960000" cy="558553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0" name="Picture 2" descr="C:\Users\Administrator\AppData\Roaming\Tencent\Users\39963911\QQ\WinTemp\RichOle\5NF9U2B{$DPD@3QHE$`DLS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980728"/>
            <a:ext cx="3960000" cy="558553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625030" y="5991671"/>
            <a:ext cx="1887055" cy="461665"/>
          </a:xfrm>
          <a:prstGeom prst="rect">
            <a:avLst/>
          </a:prstGeom>
          <a:noFill/>
        </p:spPr>
        <p:txBody>
          <a:bodyPr wrap="none" rtlCol="0">
            <a:spAutoFit/>
          </a:bodyPr>
          <a:lstStyle/>
          <a:p>
            <a:r>
              <a:rPr lang="zh-CN" altLang="en-US" sz="2400" b="1" dirty="0" smtClean="0">
                <a:solidFill>
                  <a:srgbClr val="FF0000"/>
                </a:solidFill>
              </a:rPr>
              <a:t>结题报告</a:t>
            </a:r>
            <a:r>
              <a:rPr lang="en-US" altLang="zh-CN" sz="2400" b="1" dirty="0" smtClean="0">
                <a:solidFill>
                  <a:srgbClr val="FF0000"/>
                </a:solidFill>
              </a:rPr>
              <a:t>1</a:t>
            </a:r>
            <a:r>
              <a:rPr lang="zh-CN" altLang="en-US" sz="2400" b="1" dirty="0" smtClean="0">
                <a:solidFill>
                  <a:srgbClr val="FF0000"/>
                </a:solidFill>
              </a:rPr>
              <a:t>份</a:t>
            </a:r>
            <a:endParaRPr lang="zh-CN" altLang="en-US" sz="2400" b="1" dirty="0">
              <a:solidFill>
                <a:srgbClr val="FF0000"/>
              </a:solidFill>
            </a:endParaRPr>
          </a:p>
        </p:txBody>
      </p:sp>
      <p:sp>
        <p:nvSpPr>
          <p:cNvPr id="7" name="TextBox 6"/>
          <p:cNvSpPr txBox="1"/>
          <p:nvPr/>
        </p:nvSpPr>
        <p:spPr>
          <a:xfrm>
            <a:off x="5781289" y="5991671"/>
            <a:ext cx="1887055" cy="461665"/>
          </a:xfrm>
          <a:prstGeom prst="rect">
            <a:avLst/>
          </a:prstGeom>
          <a:noFill/>
        </p:spPr>
        <p:txBody>
          <a:bodyPr wrap="none" rtlCol="0">
            <a:spAutoFit/>
          </a:bodyPr>
          <a:lstStyle/>
          <a:p>
            <a:r>
              <a:rPr lang="zh-CN" altLang="en-US" sz="2400" b="1" dirty="0" smtClean="0">
                <a:solidFill>
                  <a:srgbClr val="FF0000"/>
                </a:solidFill>
              </a:rPr>
              <a:t>结业报告</a:t>
            </a:r>
            <a:r>
              <a:rPr lang="en-US" altLang="zh-CN" sz="2400" b="1" dirty="0" smtClean="0">
                <a:solidFill>
                  <a:srgbClr val="FF0000"/>
                </a:solidFill>
              </a:rPr>
              <a:t>1</a:t>
            </a:r>
            <a:r>
              <a:rPr lang="zh-CN" altLang="en-US" sz="2400" b="1" dirty="0" smtClean="0">
                <a:solidFill>
                  <a:srgbClr val="FF0000"/>
                </a:solidFill>
              </a:rPr>
              <a:t>份</a:t>
            </a:r>
            <a:endParaRPr lang="zh-CN" altLang="en-US" sz="2400" b="1" dirty="0">
              <a:solidFill>
                <a:srgbClr val="FF0000"/>
              </a:solidFill>
            </a:endParaRPr>
          </a:p>
        </p:txBody>
      </p:sp>
    </p:spTree>
    <p:extLst>
      <p:ext uri="{BB962C8B-B14F-4D97-AF65-F5344CB8AC3E}">
        <p14:creationId xmlns:p14="http://schemas.microsoft.com/office/powerpoint/2010/main" val="24238254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 descr="C:\Users\Administrator\AppData\Roaming\Tencent\Users\39963911\QQ\WinTemp\RichOle\`R3LC9A3IY$EMCPWYE~N{{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748" y="476672"/>
            <a:ext cx="5095267" cy="5243314"/>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97525" y="5517232"/>
            <a:ext cx="3553922" cy="307777"/>
          </a:xfrm>
          <a:prstGeom prst="rect">
            <a:avLst/>
          </a:prstGeom>
        </p:spPr>
        <p:txBody>
          <a:bodyPr wrap="none">
            <a:spAutoFit/>
          </a:bodyPr>
          <a:lstStyle/>
          <a:p>
            <a:r>
              <a:rPr lang="zh-CN" altLang="en-US" sz="1400" dirty="0" smtClean="0">
                <a:solidFill>
                  <a:srgbClr val="0000FF"/>
                </a:solidFill>
              </a:rPr>
              <a:t>公开地址：</a:t>
            </a:r>
            <a:r>
              <a:rPr lang="en-US" altLang="zh-CN" sz="1200" dirty="0" smtClean="0">
                <a:solidFill>
                  <a:srgbClr val="0000FF"/>
                </a:solidFill>
              </a:rPr>
              <a:t>https</a:t>
            </a:r>
            <a:r>
              <a:rPr lang="en-US" altLang="zh-CN" sz="1200" dirty="0">
                <a:solidFill>
                  <a:srgbClr val="0000FF"/>
                </a:solidFill>
              </a:rPr>
              <a:t>://github.com/libcell/OrthologyDB</a:t>
            </a:r>
            <a:endParaRPr lang="zh-CN" altLang="en-US" sz="1200" dirty="0">
              <a:solidFill>
                <a:srgbClr val="0000FF"/>
              </a:solidFill>
            </a:endParaRPr>
          </a:p>
        </p:txBody>
      </p:sp>
      <p:sp>
        <p:nvSpPr>
          <p:cNvPr id="4" name="TextBox 3"/>
          <p:cNvSpPr txBox="1"/>
          <p:nvPr/>
        </p:nvSpPr>
        <p:spPr>
          <a:xfrm>
            <a:off x="1259632" y="5991670"/>
            <a:ext cx="2196435" cy="461665"/>
          </a:xfrm>
          <a:prstGeom prst="rect">
            <a:avLst/>
          </a:prstGeom>
          <a:noFill/>
        </p:spPr>
        <p:txBody>
          <a:bodyPr wrap="none" rtlCol="0">
            <a:spAutoFit/>
          </a:bodyPr>
          <a:lstStyle/>
          <a:p>
            <a:r>
              <a:rPr lang="zh-CN" altLang="en-US" sz="2400" b="1" dirty="0" smtClean="0">
                <a:solidFill>
                  <a:srgbClr val="FF0000"/>
                </a:solidFill>
              </a:rPr>
              <a:t>计算机代码</a:t>
            </a:r>
            <a:r>
              <a:rPr lang="en-US" altLang="zh-CN" sz="2400" b="1" dirty="0" smtClean="0">
                <a:solidFill>
                  <a:srgbClr val="FF0000"/>
                </a:solidFill>
              </a:rPr>
              <a:t>1</a:t>
            </a:r>
            <a:r>
              <a:rPr lang="zh-CN" altLang="en-US" sz="2400" b="1" dirty="0">
                <a:solidFill>
                  <a:srgbClr val="FF0000"/>
                </a:solidFill>
              </a:rPr>
              <a:t>套</a:t>
            </a:r>
          </a:p>
        </p:txBody>
      </p:sp>
      <p:pic>
        <p:nvPicPr>
          <p:cNvPr id="307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8030" y="3259138"/>
            <a:ext cx="4320000" cy="3554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9"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88030" y="116632"/>
            <a:ext cx="4320000" cy="30615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6152931" y="5991670"/>
            <a:ext cx="1887055" cy="461665"/>
          </a:xfrm>
          <a:prstGeom prst="rect">
            <a:avLst/>
          </a:prstGeom>
          <a:noFill/>
        </p:spPr>
        <p:txBody>
          <a:bodyPr wrap="none" rtlCol="0">
            <a:spAutoFit/>
          </a:bodyPr>
          <a:lstStyle/>
          <a:p>
            <a:r>
              <a:rPr lang="zh-CN" altLang="en-US" sz="2400" b="1" dirty="0" smtClean="0">
                <a:solidFill>
                  <a:srgbClr val="FF0000"/>
                </a:solidFill>
              </a:rPr>
              <a:t>学术论文</a:t>
            </a:r>
            <a:r>
              <a:rPr lang="en-US" altLang="zh-CN" sz="2400" b="1" dirty="0" smtClean="0">
                <a:solidFill>
                  <a:srgbClr val="FF0000"/>
                </a:solidFill>
              </a:rPr>
              <a:t>1</a:t>
            </a:r>
            <a:r>
              <a:rPr lang="zh-CN" altLang="en-US" sz="2400" b="1" dirty="0" smtClean="0">
                <a:solidFill>
                  <a:srgbClr val="FF0000"/>
                </a:solidFill>
              </a:rPr>
              <a:t>篇</a:t>
            </a:r>
            <a:endParaRPr lang="zh-CN" altLang="en-US" sz="2400" b="1" dirty="0">
              <a:solidFill>
                <a:srgbClr val="FF0000"/>
              </a:solidFill>
            </a:endParaRPr>
          </a:p>
        </p:txBody>
      </p:sp>
      <p:sp>
        <p:nvSpPr>
          <p:cNvPr id="3" name="椭圆 2"/>
          <p:cNvSpPr/>
          <p:nvPr/>
        </p:nvSpPr>
        <p:spPr>
          <a:xfrm>
            <a:off x="7668344" y="4581128"/>
            <a:ext cx="504056" cy="216024"/>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231561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a:spLocks noChangeArrowheads="1"/>
          </p:cNvSpPr>
          <p:nvPr/>
        </p:nvSpPr>
        <p:spPr bwMode="auto">
          <a:xfrm>
            <a:off x="779959" y="0"/>
            <a:ext cx="8197818"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1.</a:t>
            </a:r>
            <a:r>
              <a:rPr lang="zh-CN" altLang="en-US"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项目介绍</a:t>
            </a:r>
            <a:endParaRPr lang="en-US" altLang="zh-CN" sz="2400" dirty="0">
              <a:solidFill>
                <a:schemeClr val="bg1"/>
              </a:solidFill>
              <a:latin typeface="华文新魏" panose="02010800040101010101" pitchFamily="2" charset="-122"/>
              <a:ea typeface="华文新魏" panose="02010800040101010101" pitchFamily="2" charset="-122"/>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2875" y="1042961"/>
            <a:ext cx="7200000" cy="5328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直接连接符 5"/>
          <p:cNvCxnSpPr/>
          <p:nvPr/>
        </p:nvCxnSpPr>
        <p:spPr>
          <a:xfrm flipV="1">
            <a:off x="4272061" y="5317876"/>
            <a:ext cx="2097756" cy="36004"/>
          </a:xfrm>
          <a:prstGeom prst="line">
            <a:avLst/>
          </a:prstGeom>
          <a:ln w="25400">
            <a:solidFill>
              <a:srgbClr val="0000FF"/>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01564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79959" y="0"/>
            <a:ext cx="8197818"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8.</a:t>
            </a:r>
            <a:r>
              <a:rPr lang="zh-CN" altLang="en-US"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学习心得体会</a:t>
            </a:r>
            <a:endParaRPr lang="en-US" altLang="zh-CN" sz="2400" dirty="0">
              <a:solidFill>
                <a:schemeClr val="bg1"/>
              </a:solidFill>
              <a:latin typeface="华文新魏" panose="02010800040101010101" pitchFamily="2" charset="-122"/>
              <a:ea typeface="华文新魏" panose="02010800040101010101" pitchFamily="2" charset="-122"/>
            </a:endParaRPr>
          </a:p>
        </p:txBody>
      </p:sp>
      <p:sp>
        <p:nvSpPr>
          <p:cNvPr id="4" name="TextBox 5"/>
          <p:cNvSpPr txBox="1">
            <a:spLocks noChangeArrowheads="1"/>
          </p:cNvSpPr>
          <p:nvPr/>
        </p:nvSpPr>
        <p:spPr bwMode="auto">
          <a:xfrm>
            <a:off x="251520" y="1033629"/>
            <a:ext cx="8640960" cy="4785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216000" indent="-288000" eaLnBrk="1" hangingPunct="1">
              <a:lnSpc>
                <a:spcPct val="150000"/>
              </a:lnSpc>
              <a:spcAft>
                <a:spcPts val="1200"/>
              </a:spcAft>
              <a:buFont typeface="Arial" panose="020B0604020202020204" pitchFamily="34" charset="0"/>
              <a:buChar char="•"/>
            </a:pPr>
            <a:r>
              <a:rPr lang="zh-CN" altLang="en-US" sz="2400" dirty="0" smtClean="0">
                <a:solidFill>
                  <a:srgbClr val="C00000"/>
                </a:solidFill>
                <a:latin typeface="Times New Roman" pitchFamily="18" charset="0"/>
                <a:ea typeface="华文行楷" pitchFamily="2" charset="-122"/>
                <a:cs typeface="Times New Roman" pitchFamily="18" charset="0"/>
                <a:sym typeface="Wingdings" pitchFamily="2" charset="2"/>
              </a:rPr>
              <a:t>通过项目的学习参与，学会了如何使用</a:t>
            </a:r>
            <a:r>
              <a:rPr lang="en-US" altLang="zh-CN" sz="2400" dirty="0" smtClean="0">
                <a:solidFill>
                  <a:srgbClr val="C00000"/>
                </a:solidFill>
                <a:latin typeface="Times New Roman" pitchFamily="18" charset="0"/>
                <a:ea typeface="华文行楷" pitchFamily="2" charset="-122"/>
                <a:cs typeface="Times New Roman" pitchFamily="18" charset="0"/>
                <a:sym typeface="Wingdings" pitchFamily="2" charset="2"/>
              </a:rPr>
              <a:t>R</a:t>
            </a:r>
            <a:r>
              <a:rPr lang="zh-CN" altLang="en-US" sz="2400" dirty="0" smtClean="0">
                <a:solidFill>
                  <a:srgbClr val="C00000"/>
                </a:solidFill>
                <a:latin typeface="Times New Roman" pitchFamily="18" charset="0"/>
                <a:ea typeface="华文行楷" pitchFamily="2" charset="-122"/>
                <a:cs typeface="Times New Roman" pitchFamily="18" charset="0"/>
                <a:sym typeface="Wingdings" pitchFamily="2" charset="2"/>
              </a:rPr>
              <a:t>语言，基本掌握了</a:t>
            </a:r>
            <a:r>
              <a:rPr lang="en-US" altLang="zh-CN" sz="2400" dirty="0" smtClean="0">
                <a:solidFill>
                  <a:srgbClr val="C00000"/>
                </a:solidFill>
                <a:latin typeface="Times New Roman" pitchFamily="18" charset="0"/>
                <a:ea typeface="华文行楷" pitchFamily="2" charset="-122"/>
                <a:cs typeface="Times New Roman" pitchFamily="18" charset="0"/>
                <a:sym typeface="Wingdings" pitchFamily="2" charset="2"/>
              </a:rPr>
              <a:t>R</a:t>
            </a:r>
            <a:r>
              <a:rPr lang="zh-CN" altLang="en-US" sz="2400" dirty="0" smtClean="0">
                <a:solidFill>
                  <a:srgbClr val="C00000"/>
                </a:solidFill>
                <a:latin typeface="Times New Roman" pitchFamily="18" charset="0"/>
                <a:ea typeface="华文行楷" pitchFamily="2" charset="-122"/>
                <a:cs typeface="Times New Roman" pitchFamily="18" charset="0"/>
                <a:sym typeface="Wingdings" pitchFamily="2" charset="2"/>
              </a:rPr>
              <a:t>语言的基本操作和语法，并能用它进行基础的数学运算</a:t>
            </a:r>
            <a:r>
              <a:rPr lang="zh-CN" altLang="en-US" sz="2400" dirty="0">
                <a:solidFill>
                  <a:srgbClr val="C00000"/>
                </a:solidFill>
                <a:latin typeface="Times New Roman" pitchFamily="18" charset="0"/>
                <a:ea typeface="华文行楷" pitchFamily="2" charset="-122"/>
                <a:cs typeface="Times New Roman" pitchFamily="18" charset="0"/>
                <a:sym typeface="Wingdings" pitchFamily="2" charset="2"/>
              </a:rPr>
              <a:t>，</a:t>
            </a:r>
            <a:r>
              <a:rPr lang="zh-CN" altLang="en-US" sz="2400" dirty="0" smtClean="0">
                <a:solidFill>
                  <a:srgbClr val="C00000"/>
                </a:solidFill>
                <a:latin typeface="Times New Roman" pitchFamily="18" charset="0"/>
                <a:ea typeface="华文行楷" pitchFamily="2" charset="-122"/>
                <a:cs typeface="Times New Roman" pitchFamily="18" charset="0"/>
                <a:sym typeface="Wingdings" pitchFamily="2" charset="2"/>
              </a:rPr>
              <a:t>学会了如何用它画图。</a:t>
            </a:r>
            <a:endParaRPr lang="en-US" altLang="zh-CN" sz="2400" dirty="0" smtClean="0">
              <a:solidFill>
                <a:srgbClr val="C00000"/>
              </a:solidFill>
              <a:latin typeface="Times New Roman" pitchFamily="18" charset="0"/>
              <a:ea typeface="华文行楷" pitchFamily="2" charset="-122"/>
              <a:cs typeface="Times New Roman" pitchFamily="18" charset="0"/>
              <a:sym typeface="Wingdings" pitchFamily="2" charset="2"/>
            </a:endParaRPr>
          </a:p>
          <a:p>
            <a:pPr marL="216000" indent="-288000" eaLnBrk="1" hangingPunct="1">
              <a:lnSpc>
                <a:spcPct val="150000"/>
              </a:lnSpc>
              <a:spcAft>
                <a:spcPts val="1200"/>
              </a:spcAft>
              <a:buFont typeface="Arial" panose="020B0604020202020204" pitchFamily="34" charset="0"/>
              <a:buChar char="•"/>
            </a:pPr>
            <a:r>
              <a:rPr lang="zh-CN" altLang="en-US" sz="2400" dirty="0" smtClean="0">
                <a:solidFill>
                  <a:srgbClr val="FF6600"/>
                </a:solidFill>
                <a:latin typeface="Times New Roman" pitchFamily="18" charset="0"/>
                <a:ea typeface="华文行楷" pitchFamily="2" charset="-122"/>
                <a:cs typeface="Times New Roman" pitchFamily="18" charset="0"/>
                <a:sym typeface="Wingdings" pitchFamily="2" charset="2"/>
              </a:rPr>
              <a:t>了解了科学研究的基本流程和研究方法；基本掌握了如何用</a:t>
            </a:r>
            <a:r>
              <a:rPr lang="en-US" altLang="zh-CN" sz="2400" dirty="0" smtClean="0">
                <a:solidFill>
                  <a:srgbClr val="FF6600"/>
                </a:solidFill>
                <a:latin typeface="Times New Roman" pitchFamily="18" charset="0"/>
                <a:ea typeface="华文行楷" pitchFamily="2" charset="-122"/>
                <a:cs typeface="Times New Roman" pitchFamily="18" charset="0"/>
                <a:sym typeface="Wingdings" pitchFamily="2" charset="2"/>
              </a:rPr>
              <a:t>R</a:t>
            </a:r>
            <a:r>
              <a:rPr lang="zh-CN" altLang="en-US" sz="2400" dirty="0" smtClean="0">
                <a:solidFill>
                  <a:srgbClr val="FF6600"/>
                </a:solidFill>
                <a:latin typeface="Times New Roman" pitchFamily="18" charset="0"/>
                <a:ea typeface="华文行楷" pitchFamily="2" charset="-122"/>
                <a:cs typeface="Times New Roman" pitchFamily="18" charset="0"/>
                <a:sym typeface="Wingdings" pitchFamily="2" charset="2"/>
              </a:rPr>
              <a:t>语言进行</a:t>
            </a:r>
            <a:r>
              <a:rPr lang="en-US" altLang="zh-CN" sz="2400" dirty="0" smtClean="0">
                <a:solidFill>
                  <a:srgbClr val="FF6600"/>
                </a:solidFill>
                <a:latin typeface="Times New Roman" pitchFamily="18" charset="0"/>
                <a:ea typeface="华文行楷" pitchFamily="2" charset="-122"/>
                <a:cs typeface="Times New Roman" pitchFamily="18" charset="0"/>
                <a:sym typeface="Wingdings" pitchFamily="2" charset="2"/>
              </a:rPr>
              <a:t>DNA</a:t>
            </a:r>
            <a:r>
              <a:rPr lang="zh-CN" altLang="en-US" sz="2400" dirty="0" smtClean="0">
                <a:solidFill>
                  <a:srgbClr val="FF6600"/>
                </a:solidFill>
                <a:latin typeface="Times New Roman" pitchFamily="18" charset="0"/>
                <a:ea typeface="华文行楷" pitchFamily="2" charset="-122"/>
                <a:cs typeface="Times New Roman" pitchFamily="18" charset="0"/>
                <a:sym typeface="Wingdings" pitchFamily="2" charset="2"/>
              </a:rPr>
              <a:t>序列和比较，以及进化树的绘制。</a:t>
            </a:r>
            <a:endParaRPr lang="en-US" altLang="zh-CN" sz="2400" dirty="0" smtClean="0">
              <a:solidFill>
                <a:srgbClr val="FF6600"/>
              </a:solidFill>
              <a:latin typeface="Times New Roman" pitchFamily="18" charset="0"/>
              <a:ea typeface="华文行楷" pitchFamily="2" charset="-122"/>
              <a:cs typeface="Times New Roman" pitchFamily="18" charset="0"/>
              <a:sym typeface="Wingdings" pitchFamily="2" charset="2"/>
            </a:endParaRPr>
          </a:p>
          <a:p>
            <a:pPr marL="216000" indent="-288000" eaLnBrk="1" hangingPunct="1">
              <a:lnSpc>
                <a:spcPct val="150000"/>
              </a:lnSpc>
              <a:spcAft>
                <a:spcPts val="1200"/>
              </a:spcAft>
              <a:buFont typeface="Arial" panose="020B0604020202020204" pitchFamily="34" charset="0"/>
              <a:buChar char="•"/>
            </a:pPr>
            <a:r>
              <a:rPr lang="zh-CN" altLang="en-US" sz="2400" dirty="0">
                <a:latin typeface="Times New Roman" pitchFamily="18" charset="0"/>
                <a:ea typeface="华文行楷" pitchFamily="2" charset="-122"/>
                <a:cs typeface="Times New Roman" pitchFamily="18" charset="0"/>
                <a:sym typeface="Wingdings" pitchFamily="2" charset="2"/>
              </a:rPr>
              <a:t>通过科研项目</a:t>
            </a:r>
            <a:r>
              <a:rPr lang="zh-CN" altLang="en-US" sz="2400" dirty="0" smtClean="0">
                <a:latin typeface="Times New Roman" pitchFamily="18" charset="0"/>
                <a:ea typeface="华文行楷" pitchFamily="2" charset="-122"/>
                <a:cs typeface="Times New Roman" pitchFamily="18" charset="0"/>
                <a:sym typeface="Wingdings" pitchFamily="2" charset="2"/>
              </a:rPr>
              <a:t>的参与，深刻体会到了万丈高楼平地起，只有打好基础阶段学习的基础，掌握扎实的知识和技能，才能更加深入地进行科学问题的探索。</a:t>
            </a:r>
            <a:endParaRPr lang="en-US" altLang="zh-CN" sz="2400" dirty="0" smtClean="0">
              <a:latin typeface="Times New Roman" pitchFamily="18" charset="0"/>
              <a:ea typeface="华文行楷" pitchFamily="2" charset="-122"/>
              <a:cs typeface="Times New Roman" pitchFamily="18" charset="0"/>
              <a:sym typeface="Wingdings" pitchFamily="2" charset="2"/>
            </a:endParaRPr>
          </a:p>
        </p:txBody>
      </p:sp>
    </p:spTree>
    <p:extLst>
      <p:ext uri="{BB962C8B-B14F-4D97-AF65-F5344CB8AC3E}">
        <p14:creationId xmlns:p14="http://schemas.microsoft.com/office/powerpoint/2010/main" val="24238254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7"/>
          <p:cNvSpPr>
            <a:spLocks noChangeArrowheads="1"/>
          </p:cNvSpPr>
          <p:nvPr/>
        </p:nvSpPr>
        <p:spPr bwMode="auto">
          <a:xfrm>
            <a:off x="0" y="2397125"/>
            <a:ext cx="9144000" cy="4257675"/>
          </a:xfrm>
          <a:prstGeom prst="rect">
            <a:avLst/>
          </a:prstGeom>
          <a:solidFill>
            <a:srgbClr val="3366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442" tIns="41221" rIns="82442" bIns="41221" anchor="ct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a:lnSpc>
                <a:spcPct val="90000"/>
              </a:lnSpc>
              <a:spcBef>
                <a:spcPct val="0"/>
              </a:spcBef>
              <a:buFontTx/>
              <a:buNone/>
            </a:pPr>
            <a:endParaRPr lang="en-US" altLang="zh-CN" sz="2200">
              <a:solidFill>
                <a:srgbClr val="000000"/>
              </a:solidFill>
              <a:latin typeface="Times New Roman" pitchFamily="18" charset="0"/>
              <a:cs typeface="Times New Roman" pitchFamily="18" charset="0"/>
            </a:endParaRPr>
          </a:p>
        </p:txBody>
      </p:sp>
      <p:sp>
        <p:nvSpPr>
          <p:cNvPr id="28675" name="Rectangle 19"/>
          <p:cNvSpPr>
            <a:spLocks noChangeArrowheads="1"/>
          </p:cNvSpPr>
          <p:nvPr/>
        </p:nvSpPr>
        <p:spPr bwMode="auto">
          <a:xfrm>
            <a:off x="0" y="6604000"/>
            <a:ext cx="9144000" cy="2540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442" tIns="41221" rIns="82442" bIns="41221" anchor="ct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endParaRPr lang="en-US" altLang="zh-CN" sz="2200">
              <a:solidFill>
                <a:srgbClr val="FF6600"/>
              </a:solidFill>
              <a:latin typeface="Times New Roman" pitchFamily="18" charset="0"/>
              <a:ea typeface="MS PGothic" pitchFamily="34" charset="-128"/>
              <a:cs typeface="Times New Roman" pitchFamily="18" charset="0"/>
            </a:endParaRPr>
          </a:p>
        </p:txBody>
      </p:sp>
      <p:sp>
        <p:nvSpPr>
          <p:cNvPr id="28677" name="TextBox 9"/>
          <p:cNvSpPr txBox="1">
            <a:spLocks noChangeArrowheads="1"/>
          </p:cNvSpPr>
          <p:nvPr/>
        </p:nvSpPr>
        <p:spPr bwMode="auto">
          <a:xfrm>
            <a:off x="574056" y="2420888"/>
            <a:ext cx="7997825" cy="289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lnSpc>
                <a:spcPct val="200000"/>
              </a:lnSpc>
              <a:spcAft>
                <a:spcPts val="600"/>
              </a:spcAft>
            </a:pPr>
            <a:r>
              <a:rPr lang="zh-CN" altLang="en-US" sz="3200" b="1" dirty="0" smtClean="0">
                <a:solidFill>
                  <a:schemeClr val="bg1"/>
                </a:solidFill>
                <a:latin typeface="Times New Roman" pitchFamily="18" charset="0"/>
                <a:cs typeface="Times New Roman" pitchFamily="18" charset="0"/>
              </a:rPr>
              <a:t>感谢老师和学长的指导与帮助！</a:t>
            </a:r>
            <a:endParaRPr lang="en-US" altLang="zh-CN" sz="3200" b="1" dirty="0" smtClean="0">
              <a:solidFill>
                <a:schemeClr val="bg1"/>
              </a:solidFill>
              <a:latin typeface="Times New Roman" pitchFamily="18" charset="0"/>
              <a:cs typeface="Times New Roman" pitchFamily="18" charset="0"/>
            </a:endParaRPr>
          </a:p>
          <a:p>
            <a:pPr algn="ctr" eaLnBrk="1" hangingPunct="1">
              <a:lnSpc>
                <a:spcPct val="150000"/>
              </a:lnSpc>
              <a:spcAft>
                <a:spcPts val="600"/>
              </a:spcAft>
            </a:pPr>
            <a:r>
              <a:rPr lang="zh-CN" altLang="en-US" sz="3600" b="1" dirty="0" smtClean="0">
                <a:solidFill>
                  <a:schemeClr val="bg1"/>
                </a:solidFill>
                <a:latin typeface="Times New Roman" pitchFamily="18" charset="0"/>
                <a:cs typeface="Times New Roman" pitchFamily="18" charset="0"/>
              </a:rPr>
              <a:t>敬请各位老师和同学批评指正！</a:t>
            </a:r>
            <a:endParaRPr lang="en-US" altLang="zh-CN" sz="3600" b="1" dirty="0" smtClean="0">
              <a:solidFill>
                <a:schemeClr val="bg1"/>
              </a:solidFill>
              <a:latin typeface="Times New Roman" pitchFamily="18" charset="0"/>
              <a:cs typeface="Times New Roman" pitchFamily="18" charset="0"/>
            </a:endParaRPr>
          </a:p>
          <a:p>
            <a:pPr algn="ctr" eaLnBrk="1" hangingPunct="1">
              <a:lnSpc>
                <a:spcPct val="150000"/>
              </a:lnSpc>
              <a:spcAft>
                <a:spcPts val="600"/>
              </a:spcAft>
            </a:pPr>
            <a:r>
              <a:rPr lang="zh-CN" altLang="en-US" sz="3600" b="1" dirty="0">
                <a:solidFill>
                  <a:schemeClr val="bg1"/>
                </a:solidFill>
                <a:latin typeface="Times New Roman" pitchFamily="18" charset="0"/>
                <a:cs typeface="Times New Roman" pitchFamily="18" charset="0"/>
              </a:rPr>
              <a:t>谢谢大家</a:t>
            </a:r>
            <a:r>
              <a:rPr lang="zh-CN" altLang="en-US" sz="3600" b="1" dirty="0" smtClean="0">
                <a:solidFill>
                  <a:schemeClr val="bg1"/>
                </a:solidFill>
                <a:latin typeface="Times New Roman" pitchFamily="18" charset="0"/>
                <a:cs typeface="Times New Roman" pitchFamily="18" charset="0"/>
              </a:rPr>
              <a:t>！</a:t>
            </a:r>
            <a:endParaRPr lang="en-US" altLang="zh-CN" sz="3600" b="1" dirty="0">
              <a:solidFill>
                <a:schemeClr val="bg1"/>
              </a:solidFill>
              <a:latin typeface="Times New Roman" pitchFamily="18" charset="0"/>
              <a:cs typeface="Times New Roman" pitchFamily="18" charset="0"/>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9056" y="620688"/>
            <a:ext cx="1404000" cy="1404000"/>
          </a:xfrm>
          <a:prstGeom prst="rect">
            <a:avLst/>
          </a:prstGeom>
        </p:spPr>
      </p:pic>
    </p:spTree>
    <p:extLst>
      <p:ext uri="{BB962C8B-B14F-4D97-AF65-F5344CB8AC3E}">
        <p14:creationId xmlns:p14="http://schemas.microsoft.com/office/powerpoint/2010/main" val="1324076800"/>
      </p:ext>
    </p:extLst>
  </p:cSld>
  <p:clrMapOvr>
    <a:masterClrMapping/>
  </p:clrMapOvr>
  <p:transition advTm="20670"/>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69056" y="3933056"/>
            <a:ext cx="8623423" cy="266429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5"/>
          <p:cNvSpPr txBox="1">
            <a:spLocks noChangeArrowheads="1"/>
          </p:cNvSpPr>
          <p:nvPr/>
        </p:nvSpPr>
        <p:spPr bwMode="auto">
          <a:xfrm>
            <a:off x="779959" y="0"/>
            <a:ext cx="8197818"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2.</a:t>
            </a:r>
            <a:r>
              <a:rPr lang="zh-CN" altLang="en-US"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小组成员及指导教师</a:t>
            </a:r>
            <a:endParaRPr lang="en-US" altLang="zh-CN" sz="2400" dirty="0">
              <a:solidFill>
                <a:schemeClr val="bg1"/>
              </a:solidFill>
              <a:latin typeface="华文新魏" panose="02010800040101010101" pitchFamily="2" charset="-122"/>
              <a:ea typeface="华文新魏" panose="02010800040101010101" pitchFamily="2" charset="-122"/>
            </a:endParaRPr>
          </a:p>
        </p:txBody>
      </p:sp>
      <p:sp>
        <p:nvSpPr>
          <p:cNvPr id="3" name="矩形 2"/>
          <p:cNvSpPr/>
          <p:nvPr/>
        </p:nvSpPr>
        <p:spPr>
          <a:xfrm>
            <a:off x="6475015" y="3222501"/>
            <a:ext cx="2113079" cy="400110"/>
          </a:xfrm>
          <a:prstGeom prst="rect">
            <a:avLst/>
          </a:prstGeom>
        </p:spPr>
        <p:txBody>
          <a:bodyPr wrap="none">
            <a:spAutoFit/>
          </a:bodyPr>
          <a:lstStyle/>
          <a:p>
            <a:pPr algn="ctr"/>
            <a:r>
              <a:rPr lang="zh-CN" altLang="en-US" sz="2000" b="1" dirty="0" smtClean="0">
                <a:solidFill>
                  <a:srgbClr val="0000FF"/>
                </a:solidFill>
              </a:rPr>
              <a:t>龚诗媛</a:t>
            </a:r>
            <a:r>
              <a:rPr lang="zh-CN" altLang="en-US" dirty="0" smtClean="0"/>
              <a:t>（十八中）</a:t>
            </a:r>
            <a:endParaRPr lang="zh-CN" altLang="en-US" dirty="0"/>
          </a:p>
        </p:txBody>
      </p:sp>
      <p:sp>
        <p:nvSpPr>
          <p:cNvPr id="13" name="矩形 12"/>
          <p:cNvSpPr/>
          <p:nvPr/>
        </p:nvSpPr>
        <p:spPr>
          <a:xfrm>
            <a:off x="3551261" y="3216339"/>
            <a:ext cx="2113078" cy="400110"/>
          </a:xfrm>
          <a:prstGeom prst="rect">
            <a:avLst/>
          </a:prstGeom>
        </p:spPr>
        <p:txBody>
          <a:bodyPr wrap="none">
            <a:spAutoFit/>
          </a:bodyPr>
          <a:lstStyle/>
          <a:p>
            <a:pPr algn="ctr"/>
            <a:r>
              <a:rPr lang="zh-CN" altLang="en-US" sz="2000" b="1" dirty="0" smtClean="0">
                <a:solidFill>
                  <a:srgbClr val="0000FF"/>
                </a:solidFill>
              </a:rPr>
              <a:t>谭振宇</a:t>
            </a:r>
            <a:r>
              <a:rPr lang="zh-CN" altLang="en-US" dirty="0" smtClean="0"/>
              <a:t>（十八中）</a:t>
            </a:r>
            <a:endParaRPr lang="zh-CN" altLang="en-US" dirty="0"/>
          </a:p>
        </p:txBody>
      </p:sp>
      <p:sp>
        <p:nvSpPr>
          <p:cNvPr id="16" name="矩形 15"/>
          <p:cNvSpPr/>
          <p:nvPr/>
        </p:nvSpPr>
        <p:spPr>
          <a:xfrm>
            <a:off x="616496" y="3222501"/>
            <a:ext cx="2113078" cy="400110"/>
          </a:xfrm>
          <a:prstGeom prst="rect">
            <a:avLst/>
          </a:prstGeom>
        </p:spPr>
        <p:txBody>
          <a:bodyPr wrap="none">
            <a:spAutoFit/>
          </a:bodyPr>
          <a:lstStyle/>
          <a:p>
            <a:pPr algn="ctr"/>
            <a:r>
              <a:rPr lang="zh-CN" altLang="en-US" sz="2000" b="1" dirty="0" smtClean="0">
                <a:solidFill>
                  <a:srgbClr val="0000FF"/>
                </a:solidFill>
              </a:rPr>
              <a:t>张茹涵</a:t>
            </a:r>
            <a:r>
              <a:rPr lang="zh-CN" altLang="en-US" dirty="0" smtClean="0"/>
              <a:t>（十八中）</a:t>
            </a:r>
            <a:endParaRPr lang="zh-CN" altLang="en-US" dirty="0"/>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0432" y="4158605"/>
            <a:ext cx="1800000" cy="1800000"/>
          </a:xfrm>
          <a:prstGeom prst="rect">
            <a:avLst/>
          </a:prstGeom>
        </p:spPr>
      </p:pic>
      <p:sp>
        <p:nvSpPr>
          <p:cNvPr id="20" name="矩形 19"/>
          <p:cNvSpPr/>
          <p:nvPr/>
        </p:nvSpPr>
        <p:spPr>
          <a:xfrm>
            <a:off x="349166" y="3977175"/>
            <a:ext cx="5735002" cy="2662267"/>
          </a:xfrm>
          <a:prstGeom prst="rect">
            <a:avLst/>
          </a:prstGeom>
        </p:spPr>
        <p:txBody>
          <a:bodyPr wrap="square">
            <a:spAutoFit/>
          </a:bodyPr>
          <a:lstStyle/>
          <a:p>
            <a:pPr marL="285750" indent="-285750" algn="just">
              <a:lnSpc>
                <a:spcPct val="110000"/>
              </a:lnSpc>
              <a:spcAft>
                <a:spcPts val="600"/>
              </a:spcAft>
              <a:buFont typeface="Arial" panose="020B0604020202020204" pitchFamily="34" charset="0"/>
              <a:buChar char="•"/>
            </a:pPr>
            <a:r>
              <a:rPr lang="zh-CN" altLang="en-US" sz="1500" b="1" dirty="0" smtClean="0">
                <a:latin typeface="Times New Roman" panose="02020603050405020304" pitchFamily="18" charset="0"/>
                <a:ea typeface="华文楷体" panose="02010600040101010101" pitchFamily="2" charset="-122"/>
                <a:cs typeface="Times New Roman" panose="02020603050405020304" pitchFamily="18" charset="0"/>
              </a:rPr>
              <a:t>九三学社</a:t>
            </a:r>
            <a:r>
              <a:rPr lang="zh-CN" altLang="en-US" sz="1500" b="1" dirty="0">
                <a:latin typeface="Times New Roman" panose="02020603050405020304" pitchFamily="18" charset="0"/>
                <a:ea typeface="华文楷体" panose="02010600040101010101" pitchFamily="2" charset="-122"/>
                <a:cs typeface="Times New Roman" panose="02020603050405020304" pitchFamily="18" charset="0"/>
              </a:rPr>
              <a:t>社员</a:t>
            </a:r>
            <a:endParaRPr lang="en-US" altLang="zh-CN" sz="1500" b="1"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10000"/>
              </a:lnSpc>
              <a:spcAft>
                <a:spcPts val="600"/>
              </a:spcAft>
              <a:buFont typeface="Arial" panose="020B0604020202020204" pitchFamily="34" charset="0"/>
              <a:buChar char="•"/>
            </a:pPr>
            <a:r>
              <a:rPr lang="zh-CN" altLang="en-US" sz="1500" b="1" dirty="0">
                <a:latin typeface="Times New Roman" panose="02020603050405020304" pitchFamily="18" charset="0"/>
                <a:ea typeface="华文楷体" panose="02010600040101010101" pitchFamily="2" charset="-122"/>
                <a:cs typeface="Times New Roman" panose="02020603050405020304" pitchFamily="18" charset="0"/>
              </a:rPr>
              <a:t>湖北省优秀学士学位论文指导教师</a:t>
            </a:r>
            <a:endParaRPr lang="en-US" altLang="zh-CN" sz="1500" b="1"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10000"/>
              </a:lnSpc>
              <a:spcAft>
                <a:spcPts val="600"/>
              </a:spcAft>
              <a:buFont typeface="Arial" panose="020B0604020202020204" pitchFamily="34" charset="0"/>
              <a:buChar char="•"/>
            </a:pPr>
            <a:r>
              <a:rPr lang="zh-CN" altLang="en-US" sz="1500" b="1" dirty="0">
                <a:latin typeface="Times New Roman" panose="02020603050405020304" pitchFamily="18" charset="0"/>
                <a:ea typeface="华文楷体" panose="02010600040101010101" pitchFamily="2" charset="-122"/>
                <a:cs typeface="Times New Roman" panose="02020603050405020304" pitchFamily="18" charset="0"/>
              </a:rPr>
              <a:t>重庆市生物信息学会常务理事、四川大学学位论文评审专家</a:t>
            </a:r>
            <a:endParaRPr lang="en-US" altLang="zh-CN" sz="1500" b="1"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10000"/>
              </a:lnSpc>
              <a:spcAft>
                <a:spcPts val="600"/>
              </a:spcAft>
              <a:buFont typeface="Arial" panose="020B0604020202020204" pitchFamily="34" charset="0"/>
              <a:buChar char="•"/>
            </a:pPr>
            <a:r>
              <a:rPr lang="zh-CN" altLang="en-US" sz="1500" b="1" dirty="0">
                <a:latin typeface="Times New Roman" panose="02020603050405020304" pitchFamily="18" charset="0"/>
                <a:ea typeface="华文楷体" panose="02010600040101010101" pitchFamily="2" charset="-122"/>
                <a:cs typeface="Times New Roman" panose="02020603050405020304" pitchFamily="18" charset="0"/>
              </a:rPr>
              <a:t>重庆市自然科学基金评审专家</a:t>
            </a:r>
            <a:endParaRPr lang="en-US" altLang="zh-CN" sz="1500" b="1"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10000"/>
              </a:lnSpc>
              <a:spcAft>
                <a:spcPts val="600"/>
              </a:spcAft>
              <a:buFont typeface="Arial" panose="020B0604020202020204" pitchFamily="34" charset="0"/>
              <a:buChar char="•"/>
            </a:pPr>
            <a:r>
              <a:rPr lang="zh-CN" altLang="en-US" sz="1400" b="1" dirty="0" smtClean="0">
                <a:latin typeface="Times New Roman" panose="02020603050405020304" pitchFamily="18" charset="0"/>
                <a:ea typeface="华文楷体" panose="02010600040101010101" pitchFamily="2" charset="-122"/>
                <a:cs typeface="Times New Roman" panose="02020603050405020304" pitchFamily="18" charset="0"/>
              </a:rPr>
              <a:t>重师大“</a:t>
            </a:r>
            <a:r>
              <a:rPr lang="zh-CN" altLang="en-US" sz="1400" b="1" dirty="0">
                <a:latin typeface="Times New Roman" panose="02020603050405020304" pitchFamily="18" charset="0"/>
                <a:ea typeface="华文楷体" panose="02010600040101010101" pitchFamily="2" charset="-122"/>
                <a:cs typeface="Times New Roman" panose="02020603050405020304" pitchFamily="18" charset="0"/>
              </a:rPr>
              <a:t>最受毕业生欢迎的教师</a:t>
            </a:r>
            <a:r>
              <a:rPr lang="zh-CN" altLang="en-US" sz="1400" b="1" dirty="0" smtClean="0">
                <a:latin typeface="Times New Roman" panose="02020603050405020304" pitchFamily="18" charset="0"/>
                <a:ea typeface="华文楷体" panose="02010600040101010101" pitchFamily="2" charset="-122"/>
                <a:cs typeface="Times New Roman" panose="02020603050405020304" pitchFamily="18" charset="0"/>
              </a:rPr>
              <a:t>”、重师大优秀</a:t>
            </a:r>
            <a:r>
              <a:rPr lang="zh-CN" altLang="en-US" sz="1400" b="1" dirty="0">
                <a:latin typeface="Times New Roman" panose="02020603050405020304" pitchFamily="18" charset="0"/>
                <a:ea typeface="华文楷体" panose="02010600040101010101" pitchFamily="2" charset="-122"/>
                <a:cs typeface="Times New Roman" panose="02020603050405020304" pitchFamily="18" charset="0"/>
              </a:rPr>
              <a:t>毕业论文指导</a:t>
            </a:r>
            <a:r>
              <a:rPr lang="zh-CN" altLang="en-US" sz="1400" b="1" dirty="0" smtClean="0">
                <a:latin typeface="Times New Roman" panose="02020603050405020304" pitchFamily="18" charset="0"/>
                <a:ea typeface="华文楷体" panose="02010600040101010101" pitchFamily="2" charset="-122"/>
                <a:cs typeface="Times New Roman" panose="02020603050405020304" pitchFamily="18" charset="0"/>
              </a:rPr>
              <a:t>教师</a:t>
            </a:r>
            <a:endParaRPr lang="en-US" altLang="zh-CN" sz="1400" b="1"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10000"/>
              </a:lnSpc>
              <a:spcAft>
                <a:spcPts val="600"/>
              </a:spcAft>
              <a:buFont typeface="Arial" panose="020B0604020202020204" pitchFamily="34" charset="0"/>
              <a:buChar char="•"/>
            </a:pPr>
            <a:r>
              <a:rPr lang="zh-CN" altLang="en-US" sz="1400" b="1" dirty="0" smtClean="0">
                <a:latin typeface="Times New Roman" panose="02020603050405020304" pitchFamily="18" charset="0"/>
                <a:ea typeface="华文楷体" panose="02010600040101010101" pitchFamily="2" charset="-122"/>
                <a:cs typeface="Times New Roman" panose="02020603050405020304" pitchFamily="18" charset="0"/>
              </a:rPr>
              <a:t>重师大本科生</a:t>
            </a:r>
            <a:r>
              <a:rPr lang="zh-CN" altLang="en-US" sz="1400" b="1" dirty="0">
                <a:latin typeface="Times New Roman" panose="02020603050405020304" pitchFamily="18" charset="0"/>
                <a:ea typeface="华文楷体" panose="02010600040101010101" pitchFamily="2" charset="-122"/>
                <a:cs typeface="Times New Roman" panose="02020603050405020304" pitchFamily="18" charset="0"/>
              </a:rPr>
              <a:t>优秀</a:t>
            </a:r>
            <a:r>
              <a:rPr lang="zh-CN" altLang="en-US" sz="1400" b="1" dirty="0" smtClean="0">
                <a:latin typeface="Times New Roman" panose="02020603050405020304" pitchFamily="18" charset="0"/>
                <a:ea typeface="华文楷体" panose="02010600040101010101" pitchFamily="2" charset="-122"/>
                <a:cs typeface="Times New Roman" panose="02020603050405020304" pitchFamily="18" charset="0"/>
              </a:rPr>
              <a:t>导师、教学优秀奖获得者</a:t>
            </a:r>
            <a:endParaRPr lang="en-US" altLang="zh-CN" sz="1400" b="1"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10000"/>
              </a:lnSpc>
              <a:spcAft>
                <a:spcPts val="600"/>
              </a:spcAft>
              <a:buFont typeface="Arial" panose="020B0604020202020204" pitchFamily="34" charset="0"/>
              <a:buChar char="•"/>
            </a:pPr>
            <a:r>
              <a:rPr lang="zh-CN" altLang="en-US" sz="1500" b="1" dirty="0" smtClean="0">
                <a:latin typeface="Times New Roman" panose="02020603050405020304" pitchFamily="18" charset="0"/>
                <a:ea typeface="华文楷体" panose="02010600040101010101" pitchFamily="2" charset="-122"/>
                <a:cs typeface="Times New Roman" panose="02020603050405020304" pitchFamily="18" charset="0"/>
              </a:rPr>
              <a:t>研究</a:t>
            </a:r>
            <a:r>
              <a:rPr lang="zh-CN" altLang="en-US" sz="1500" b="1" dirty="0">
                <a:latin typeface="Times New Roman" panose="02020603050405020304" pitchFamily="18" charset="0"/>
                <a:ea typeface="华文楷体" panose="02010600040101010101" pitchFamily="2" charset="-122"/>
                <a:cs typeface="Times New Roman" panose="02020603050405020304" pitchFamily="18" charset="0"/>
              </a:rPr>
              <a:t>方向：</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1600" b="1" dirty="0" smtClean="0">
                <a:latin typeface="Times New Roman" panose="02020603050405020304" pitchFamily="18" charset="0"/>
                <a:ea typeface="华文楷体" panose="02010600040101010101" pitchFamily="2" charset="-122"/>
                <a:cs typeface="Times New Roman" panose="02020603050405020304" pitchFamily="18" charset="0"/>
              </a:rPr>
              <a:t>）生物</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信息学数据库及软件开发；</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lgn="just">
              <a:lnSpc>
                <a:spcPct val="110000"/>
              </a:lnSpc>
              <a:spcAft>
                <a:spcPts val="600"/>
              </a:spcAft>
            </a:pP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1600" b="1" dirty="0" smtClean="0">
                <a:latin typeface="Times New Roman" panose="02020603050405020304" pitchFamily="18" charset="0"/>
                <a:ea typeface="华文楷体" panose="02010600040101010101" pitchFamily="2" charset="-122"/>
                <a:cs typeface="Times New Roman" panose="02020603050405020304" pitchFamily="18" charset="0"/>
              </a:rPr>
              <a:t>2</a:t>
            </a:r>
            <a:r>
              <a:rPr lang="zh-CN" altLang="en-US" sz="1600" b="1"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人工智能与药物发现。</a:t>
            </a:r>
          </a:p>
        </p:txBody>
      </p:sp>
      <p:sp>
        <p:nvSpPr>
          <p:cNvPr id="21" name="矩形 20"/>
          <p:cNvSpPr/>
          <p:nvPr/>
        </p:nvSpPr>
        <p:spPr>
          <a:xfrm>
            <a:off x="6228184" y="6093296"/>
            <a:ext cx="2659703" cy="400110"/>
          </a:xfrm>
          <a:prstGeom prst="rect">
            <a:avLst/>
          </a:prstGeom>
        </p:spPr>
        <p:txBody>
          <a:bodyPr wrap="none">
            <a:spAutoFit/>
          </a:bodyPr>
          <a:lstStyle/>
          <a:p>
            <a:pPr algn="ctr"/>
            <a:r>
              <a:rPr lang="zh-CN" altLang="en-US" sz="2000" b="1" dirty="0" smtClean="0">
                <a:solidFill>
                  <a:srgbClr val="0000FF"/>
                </a:solidFill>
              </a:rPr>
              <a:t>李勃 博士</a:t>
            </a:r>
            <a:r>
              <a:rPr lang="zh-CN" altLang="en-US" b="1" dirty="0" smtClean="0"/>
              <a:t>（指导教师）</a:t>
            </a:r>
            <a:endParaRPr lang="zh-CN" altLang="en-US" b="1" dirty="0"/>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t="15553" b="8140"/>
          <a:stretch/>
        </p:blipFill>
        <p:spPr>
          <a:xfrm>
            <a:off x="575384" y="980728"/>
            <a:ext cx="2196000" cy="2240532"/>
          </a:xfrm>
          <a:prstGeom prst="ellipse">
            <a:avLst/>
          </a:prstGeom>
          <a:ln>
            <a:noFill/>
          </a:ln>
          <a:effectLst>
            <a:softEdge rad="112500"/>
          </a:effectLst>
        </p:spPr>
      </p:pic>
      <p:pic>
        <p:nvPicPr>
          <p:cNvPr id="17" name="图片 16"/>
          <p:cNvPicPr>
            <a:picLocks noChangeAspect="1"/>
          </p:cNvPicPr>
          <p:nvPr/>
        </p:nvPicPr>
        <p:blipFill rotWithShape="1">
          <a:blip r:embed="rId4" cstate="print">
            <a:extLst>
              <a:ext uri="{28A0092B-C50C-407E-A947-70E740481C1C}">
                <a14:useLocalDpi xmlns:a14="http://schemas.microsoft.com/office/drawing/2010/main" val="0"/>
              </a:ext>
            </a:extLst>
          </a:blip>
          <a:srcRect l="16397" t="2838" r="16341" b="9774"/>
          <a:stretch/>
        </p:blipFill>
        <p:spPr>
          <a:xfrm>
            <a:off x="6345493" y="1047815"/>
            <a:ext cx="2196000" cy="2174214"/>
          </a:xfrm>
          <a:prstGeom prst="ellipse">
            <a:avLst/>
          </a:prstGeom>
          <a:ln>
            <a:noFill/>
          </a:ln>
          <a:effectLst>
            <a:softEdge rad="112500"/>
          </a:effectLst>
        </p:spPr>
      </p:pic>
      <p:pic>
        <p:nvPicPr>
          <p:cNvPr id="5" name="图片 4"/>
          <p:cNvPicPr>
            <a:picLocks noChangeAspect="1"/>
          </p:cNvPicPr>
          <p:nvPr/>
        </p:nvPicPr>
        <p:blipFill rotWithShape="1">
          <a:blip r:embed="rId5" cstate="print">
            <a:extLst>
              <a:ext uri="{28A0092B-C50C-407E-A947-70E740481C1C}">
                <a14:useLocalDpi xmlns:a14="http://schemas.microsoft.com/office/drawing/2010/main" val="0"/>
              </a:ext>
            </a:extLst>
          </a:blip>
          <a:srcRect t="24962" b="30285"/>
          <a:stretch/>
        </p:blipFill>
        <p:spPr>
          <a:xfrm>
            <a:off x="3471580" y="1029056"/>
            <a:ext cx="2196000" cy="2183920"/>
          </a:xfrm>
          <a:prstGeom prst="ellipse">
            <a:avLst/>
          </a:prstGeom>
          <a:ln>
            <a:noFill/>
          </a:ln>
          <a:effectLst>
            <a:softEdge rad="112500"/>
          </a:effectLst>
        </p:spPr>
      </p:pic>
    </p:spTree>
    <p:extLst>
      <p:ext uri="{BB962C8B-B14F-4D97-AF65-F5344CB8AC3E}">
        <p14:creationId xmlns:p14="http://schemas.microsoft.com/office/powerpoint/2010/main" val="12639981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79959" y="0"/>
            <a:ext cx="8197818"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3.</a:t>
            </a:r>
            <a:r>
              <a:rPr lang="zh-CN" altLang="en-US" sz="2800" b="1" dirty="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课题</a:t>
            </a:r>
            <a:r>
              <a:rPr lang="zh-CN" altLang="en-US"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研究背景</a:t>
            </a:r>
            <a:endParaRPr lang="en-US" altLang="zh-CN" sz="2400" dirty="0">
              <a:solidFill>
                <a:schemeClr val="bg1"/>
              </a:solidFill>
              <a:latin typeface="华文新魏" panose="02010800040101010101" pitchFamily="2" charset="-122"/>
              <a:ea typeface="华文新魏" panose="02010800040101010101" pitchFamily="2" charset="-122"/>
            </a:endParaRPr>
          </a:p>
        </p:txBody>
      </p:sp>
      <p:sp>
        <p:nvSpPr>
          <p:cNvPr id="7" name="TextBox 5"/>
          <p:cNvSpPr txBox="1">
            <a:spLocks noChangeArrowheads="1"/>
          </p:cNvSpPr>
          <p:nvPr/>
        </p:nvSpPr>
        <p:spPr bwMode="auto">
          <a:xfrm>
            <a:off x="251520" y="908720"/>
            <a:ext cx="86409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216000" indent="-288000" eaLnBrk="1" hangingPunct="1">
              <a:lnSpc>
                <a:spcPct val="150000"/>
              </a:lnSpc>
              <a:buFont typeface="Arial" panose="020B0604020202020204" pitchFamily="34" charset="0"/>
              <a:buChar char="•"/>
            </a:pPr>
            <a:r>
              <a:rPr lang="zh-CN" altLang="en-US" sz="2400" u="sng" dirty="0" smtClean="0">
                <a:solidFill>
                  <a:srgbClr val="C00000"/>
                </a:solidFill>
                <a:effectLst>
                  <a:outerShdw blurRad="38100" dist="38100" dir="2700000" algn="tl">
                    <a:srgbClr val="000000">
                      <a:alpha val="43137"/>
                    </a:srgbClr>
                  </a:outerShdw>
                </a:effectLst>
                <a:latin typeface="Times New Roman" pitchFamily="18" charset="0"/>
                <a:ea typeface="华文行楷" pitchFamily="2" charset="-122"/>
                <a:cs typeface="Times New Roman" pitchFamily="18" charset="0"/>
                <a:sym typeface="Wingdings" pitchFamily="2" charset="2"/>
              </a:rPr>
              <a:t>进化</a:t>
            </a:r>
            <a:r>
              <a:rPr lang="zh-CN" altLang="en-US" sz="2400" dirty="0" smtClean="0">
                <a:solidFill>
                  <a:srgbClr val="C00000"/>
                </a:solidFill>
                <a:latin typeface="Times New Roman" pitchFamily="18" charset="0"/>
                <a:ea typeface="华文行楷" pitchFamily="2" charset="-122"/>
                <a:cs typeface="Times New Roman" pitchFamily="18" charset="0"/>
                <a:sym typeface="Wingdings" pitchFamily="2" charset="2"/>
              </a:rPr>
              <a:t>是</a:t>
            </a:r>
            <a:r>
              <a:rPr lang="zh-CN" altLang="en-US" sz="2400" dirty="0">
                <a:solidFill>
                  <a:srgbClr val="C00000"/>
                </a:solidFill>
                <a:latin typeface="Times New Roman" pitchFamily="18" charset="0"/>
                <a:ea typeface="华文行楷" pitchFamily="2" charset="-122"/>
                <a:cs typeface="Times New Roman" pitchFamily="18" charset="0"/>
                <a:sym typeface="Wingdings" pitchFamily="2" charset="2"/>
              </a:rPr>
              <a:t>物种世代繁衍过程中遗传性状发生变化的生物学</a:t>
            </a:r>
            <a:r>
              <a:rPr lang="zh-CN" altLang="en-US" sz="2400" dirty="0" smtClean="0">
                <a:solidFill>
                  <a:srgbClr val="C00000"/>
                </a:solidFill>
                <a:latin typeface="Times New Roman" pitchFamily="18" charset="0"/>
                <a:ea typeface="华文行楷" pitchFamily="2" charset="-122"/>
                <a:cs typeface="Times New Roman" pitchFamily="18" charset="0"/>
                <a:sym typeface="Wingdings" pitchFamily="2" charset="2"/>
              </a:rPr>
              <a:t>现象，</a:t>
            </a:r>
            <a:r>
              <a:rPr lang="zh-CN" altLang="en-US" sz="2400" u="sng" dirty="0" smtClean="0">
                <a:solidFill>
                  <a:srgbClr val="C00000"/>
                </a:solidFill>
                <a:latin typeface="Times New Roman" pitchFamily="18" charset="0"/>
                <a:ea typeface="华文行楷" pitchFamily="2" charset="-122"/>
                <a:cs typeface="Times New Roman" pitchFamily="18" charset="0"/>
                <a:sym typeface="Wingdings" pitchFamily="2" charset="2"/>
              </a:rPr>
              <a:t>进化也是生命科学中的一个永恒的研究命题</a:t>
            </a:r>
            <a:r>
              <a:rPr lang="zh-CN" altLang="en-US" sz="2400" dirty="0" smtClean="0">
                <a:solidFill>
                  <a:srgbClr val="C00000"/>
                </a:solidFill>
                <a:latin typeface="Times New Roman" pitchFamily="18" charset="0"/>
                <a:ea typeface="华文行楷" pitchFamily="2" charset="-122"/>
                <a:cs typeface="Times New Roman" pitchFamily="18" charset="0"/>
                <a:sym typeface="Wingdings" pitchFamily="2" charset="2"/>
              </a:rPr>
              <a:t>。</a:t>
            </a:r>
            <a:endParaRPr lang="zh-CN" altLang="en-US" sz="2400" dirty="0">
              <a:solidFill>
                <a:srgbClr val="C00000"/>
              </a:solidFill>
              <a:latin typeface="Times New Roman" pitchFamily="18" charset="0"/>
              <a:ea typeface="华文行楷" pitchFamily="2" charset="-122"/>
              <a:cs typeface="Times New Roman" pitchFamily="18" charset="0"/>
              <a:sym typeface="Wingdings" pitchFamily="2" charset="2"/>
            </a:endParaRPr>
          </a:p>
        </p:txBody>
      </p:sp>
      <p:sp>
        <p:nvSpPr>
          <p:cNvPr id="2" name="矩形 1"/>
          <p:cNvSpPr/>
          <p:nvPr/>
        </p:nvSpPr>
        <p:spPr>
          <a:xfrm>
            <a:off x="477069" y="2110693"/>
            <a:ext cx="4752528" cy="1462260"/>
          </a:xfrm>
          <a:prstGeom prst="rect">
            <a:avLst/>
          </a:prstGeom>
        </p:spPr>
        <p:txBody>
          <a:bodyPr wrap="square">
            <a:spAutoFit/>
          </a:bodyPr>
          <a:lstStyle/>
          <a:p>
            <a:pPr>
              <a:lnSpc>
                <a:spcPct val="120000"/>
              </a:lnSpc>
            </a:pPr>
            <a:r>
              <a:rPr lang="zh-CN" altLang="en-US" sz="1900" b="1" dirty="0" smtClean="0">
                <a:latin typeface="楷体" panose="02010609060101010101" pitchFamily="49" charset="-122"/>
                <a:ea typeface="楷体" panose="02010609060101010101" pitchFamily="49" charset="-122"/>
              </a:rPr>
              <a:t>进化研究主要</a:t>
            </a:r>
            <a:r>
              <a:rPr lang="zh-CN" altLang="en-US" sz="1900" b="1" dirty="0">
                <a:latin typeface="楷体" panose="02010609060101010101" pitchFamily="49" charset="-122"/>
                <a:ea typeface="楷体" panose="02010609060101010101" pitchFamily="49" charset="-122"/>
              </a:rPr>
              <a:t>围绕以下问题展开</a:t>
            </a:r>
            <a:r>
              <a:rPr lang="zh-CN" altLang="en-US" sz="1900" b="1" dirty="0" smtClean="0">
                <a:latin typeface="楷体" panose="02010609060101010101" pitchFamily="49" charset="-122"/>
                <a:ea typeface="楷体" panose="02010609060101010101" pitchFamily="49" charset="-122"/>
              </a:rPr>
              <a:t>：</a:t>
            </a:r>
            <a:endParaRPr lang="en-US" altLang="zh-CN" sz="1900" b="1" dirty="0" smtClean="0">
              <a:latin typeface="楷体" panose="02010609060101010101" pitchFamily="49" charset="-122"/>
              <a:ea typeface="楷体" panose="02010609060101010101" pitchFamily="49" charset="-122"/>
            </a:endParaRPr>
          </a:p>
          <a:p>
            <a:pPr>
              <a:lnSpc>
                <a:spcPct val="120000"/>
              </a:lnSpc>
            </a:pPr>
            <a:r>
              <a:rPr lang="en-US" altLang="zh-CN" sz="1900" i="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900" i="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1900" i="1" dirty="0" smtClean="0">
                <a:latin typeface="Times New Roman" panose="02020603050405020304" pitchFamily="18" charset="0"/>
                <a:ea typeface="楷体" panose="02010609060101010101" pitchFamily="49" charset="-122"/>
                <a:cs typeface="Times New Roman" panose="02020603050405020304" pitchFamily="18" charset="0"/>
              </a:rPr>
              <a:t>① 进化</a:t>
            </a:r>
            <a:r>
              <a:rPr lang="zh-CN" altLang="en-US" sz="1900" i="1" dirty="0">
                <a:latin typeface="Times New Roman" panose="02020603050405020304" pitchFamily="18" charset="0"/>
                <a:ea typeface="楷体" panose="02010609060101010101" pitchFamily="49" charset="-122"/>
                <a:cs typeface="Times New Roman" panose="02020603050405020304" pitchFamily="18" charset="0"/>
              </a:rPr>
              <a:t>的驱动力来自于哪里</a:t>
            </a:r>
            <a:r>
              <a:rPr lang="zh-CN" altLang="en-US" sz="1900" i="1" dirty="0" smtClean="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900" i="1" dirty="0" smtClean="0">
              <a:latin typeface="Times New Roman" panose="02020603050405020304" pitchFamily="18" charset="0"/>
              <a:ea typeface="楷体" panose="02010609060101010101" pitchFamily="49" charset="-122"/>
              <a:cs typeface="Times New Roman" panose="02020603050405020304" pitchFamily="18" charset="0"/>
            </a:endParaRPr>
          </a:p>
          <a:p>
            <a:pPr>
              <a:lnSpc>
                <a:spcPct val="120000"/>
              </a:lnSpc>
            </a:pPr>
            <a:r>
              <a:rPr lang="en-US" altLang="zh-CN" sz="1900" i="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900" i="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1900" i="1" dirty="0" smtClean="0">
                <a:latin typeface="Times New Roman" panose="02020603050405020304" pitchFamily="18" charset="0"/>
                <a:ea typeface="楷体" panose="02010609060101010101" pitchFamily="49" charset="-122"/>
                <a:cs typeface="Times New Roman" panose="02020603050405020304" pitchFamily="18" charset="0"/>
              </a:rPr>
              <a:t>② 进化</a:t>
            </a:r>
            <a:r>
              <a:rPr lang="zh-CN" altLang="en-US" sz="1900" i="1" dirty="0">
                <a:latin typeface="Times New Roman" panose="02020603050405020304" pitchFamily="18" charset="0"/>
                <a:ea typeface="楷体" panose="02010609060101010101" pitchFamily="49" charset="-122"/>
                <a:cs typeface="Times New Roman" panose="02020603050405020304" pitchFamily="18" charset="0"/>
              </a:rPr>
              <a:t>的机制是什么</a:t>
            </a:r>
            <a:r>
              <a:rPr lang="zh-CN" altLang="en-US" sz="1900" i="1" dirty="0" smtClean="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900" i="1" dirty="0" smtClean="0">
              <a:latin typeface="Times New Roman" panose="02020603050405020304" pitchFamily="18" charset="0"/>
              <a:ea typeface="楷体" panose="02010609060101010101" pitchFamily="49" charset="-122"/>
              <a:cs typeface="Times New Roman" panose="02020603050405020304" pitchFamily="18" charset="0"/>
            </a:endParaRPr>
          </a:p>
          <a:p>
            <a:pPr>
              <a:lnSpc>
                <a:spcPct val="120000"/>
              </a:lnSpc>
            </a:pPr>
            <a:r>
              <a:rPr lang="en-US" altLang="zh-CN" sz="1900" i="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900" i="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1900" i="1" dirty="0" smtClean="0">
                <a:latin typeface="Times New Roman" panose="02020603050405020304" pitchFamily="18" charset="0"/>
                <a:ea typeface="楷体" panose="02010609060101010101" pitchFamily="49" charset="-122"/>
                <a:cs typeface="Times New Roman" panose="02020603050405020304" pitchFamily="18" charset="0"/>
              </a:rPr>
              <a:t>③ 物种</a:t>
            </a:r>
            <a:r>
              <a:rPr lang="zh-CN" altLang="en-US" sz="1900" i="1" dirty="0">
                <a:latin typeface="Times New Roman" panose="02020603050405020304" pitchFamily="18" charset="0"/>
                <a:ea typeface="楷体" panose="02010609060101010101" pitchFamily="49" charset="-122"/>
                <a:cs typeface="Times New Roman" panose="02020603050405020304" pitchFamily="18" charset="0"/>
              </a:rPr>
              <a:t>的进化有什么意义</a:t>
            </a:r>
            <a:r>
              <a:rPr lang="zh-CN" altLang="en-US" sz="1900" i="1" dirty="0" smtClean="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900" i="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026" name="Picture 2" descr="http://www.guizheng.net/chuangzao/tianwen/images/005-2.jpg"/>
          <p:cNvPicPr>
            <a:picLocks noChangeAspect="1" noChangeArrowheads="1"/>
          </p:cNvPicPr>
          <p:nvPr/>
        </p:nvPicPr>
        <p:blipFill rotWithShape="1">
          <a:blip r:embed="rId3">
            <a:extLst>
              <a:ext uri="{28A0092B-C50C-407E-A947-70E740481C1C}">
                <a14:useLocalDpi xmlns:a14="http://schemas.microsoft.com/office/drawing/2010/main" val="0"/>
              </a:ext>
            </a:extLst>
          </a:blip>
          <a:srcRect l="16990" t="1430" r="14856" b="2635"/>
          <a:stretch/>
        </p:blipFill>
        <p:spPr bwMode="auto">
          <a:xfrm>
            <a:off x="5292080" y="2564904"/>
            <a:ext cx="3514358" cy="3744416"/>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270570" y="3481958"/>
            <a:ext cx="4949502" cy="2177647"/>
          </a:xfrm>
          <a:prstGeom prst="rect">
            <a:avLst/>
          </a:prstGeom>
        </p:spPr>
        <p:txBody>
          <a:bodyPr wrap="square">
            <a:spAutoFit/>
          </a:bodyPr>
          <a:lstStyle/>
          <a:p>
            <a:pPr marL="216000" indent="-216000">
              <a:lnSpc>
                <a:spcPct val="120000"/>
              </a:lnSpc>
              <a:buFont typeface="Arial" panose="020B0604020202020204" pitchFamily="34" charset="0"/>
              <a:buChar char="•"/>
            </a:pPr>
            <a:r>
              <a:rPr lang="zh-CN" altLang="en-US" sz="1900" dirty="0" smtClean="0">
                <a:latin typeface="华文新魏" panose="02010800040101010101" pitchFamily="2" charset="-122"/>
                <a:ea typeface="华文新魏" panose="02010800040101010101" pitchFamily="2" charset="-122"/>
              </a:rPr>
              <a:t>在进化生物学中，</a:t>
            </a:r>
            <a:r>
              <a:rPr lang="zh-CN" altLang="en-US" sz="1900" dirty="0">
                <a:solidFill>
                  <a:srgbClr val="0000FF"/>
                </a:solidFill>
                <a:latin typeface="华文新魏" panose="02010800040101010101" pitchFamily="2" charset="-122"/>
                <a:ea typeface="华文新魏" panose="02010800040101010101" pitchFamily="2" charset="-122"/>
              </a:rPr>
              <a:t>研究者最初</a:t>
            </a:r>
            <a:r>
              <a:rPr lang="zh-CN" altLang="en-US" sz="1900" dirty="0" smtClean="0">
                <a:solidFill>
                  <a:srgbClr val="0000FF"/>
                </a:solidFill>
                <a:latin typeface="华文新魏" panose="02010800040101010101" pitchFamily="2" charset="-122"/>
                <a:ea typeface="华文新魏" panose="02010800040101010101" pitchFamily="2" charset="-122"/>
              </a:rPr>
              <a:t>利用是解剖学</a:t>
            </a:r>
            <a:r>
              <a:rPr lang="zh-CN" altLang="en-US" sz="1900" dirty="0">
                <a:solidFill>
                  <a:srgbClr val="0000FF"/>
                </a:solidFill>
                <a:latin typeface="华文新魏" panose="02010800040101010101" pitchFamily="2" charset="-122"/>
                <a:ea typeface="华文新魏" panose="02010800040101010101" pitchFamily="2" charset="-122"/>
              </a:rPr>
              <a:t>及分类学等特征来构建系统发育树（即进化树</a:t>
            </a:r>
            <a:r>
              <a:rPr lang="zh-CN" altLang="en-US" sz="1900" dirty="0" smtClean="0">
                <a:solidFill>
                  <a:srgbClr val="0000FF"/>
                </a:solidFill>
                <a:latin typeface="华文新魏" panose="02010800040101010101" pitchFamily="2" charset="-122"/>
                <a:ea typeface="华文新魏" panose="02010800040101010101" pitchFamily="2" charset="-122"/>
              </a:rPr>
              <a:t>）</a:t>
            </a:r>
            <a:r>
              <a:rPr lang="zh-CN" altLang="en-US" sz="1900" dirty="0" smtClean="0">
                <a:latin typeface="华文新魏" panose="02010800040101010101" pitchFamily="2" charset="-122"/>
                <a:ea typeface="华文新魏" panose="02010800040101010101" pitchFamily="2" charset="-122"/>
              </a:rPr>
              <a:t>，进而说明物种</a:t>
            </a:r>
            <a:r>
              <a:rPr lang="zh-CN" altLang="en-US" sz="1900" dirty="0">
                <a:latin typeface="华文新魏" panose="02010800040101010101" pitchFamily="2" charset="-122"/>
                <a:ea typeface="华文新魏" panose="02010800040101010101" pitchFamily="2" charset="-122"/>
              </a:rPr>
              <a:t>的进化历程和亲缘关系</a:t>
            </a:r>
            <a:r>
              <a:rPr lang="zh-CN" altLang="en-US" sz="1900" dirty="0" smtClean="0">
                <a:latin typeface="华文新魏" panose="02010800040101010101" pitchFamily="2" charset="-122"/>
                <a:ea typeface="华文新魏" panose="02010800040101010101" pitchFamily="2" charset="-122"/>
              </a:rPr>
              <a:t>。</a:t>
            </a:r>
            <a:endParaRPr lang="en-US" altLang="zh-CN" sz="1900" dirty="0" smtClean="0">
              <a:latin typeface="华文新魏" panose="02010800040101010101" pitchFamily="2" charset="-122"/>
              <a:ea typeface="华文新魏" panose="02010800040101010101" pitchFamily="2" charset="-122"/>
            </a:endParaRPr>
          </a:p>
          <a:p>
            <a:pPr marL="216000" indent="-216000">
              <a:lnSpc>
                <a:spcPct val="120000"/>
              </a:lnSpc>
              <a:buFont typeface="Arial" panose="020B0604020202020204" pitchFamily="34" charset="0"/>
              <a:buChar char="•"/>
            </a:pPr>
            <a:r>
              <a:rPr lang="zh-CN" altLang="en-US" sz="1900" dirty="0" smtClean="0">
                <a:latin typeface="华文新魏" panose="02010800040101010101" pitchFamily="2" charset="-122"/>
                <a:ea typeface="华文新魏" panose="02010800040101010101" pitchFamily="2" charset="-122"/>
              </a:rPr>
              <a:t>然而，这些</a:t>
            </a:r>
            <a:r>
              <a:rPr lang="zh-CN" altLang="en-US" sz="1900" dirty="0">
                <a:solidFill>
                  <a:srgbClr val="FF0000"/>
                </a:solidFill>
                <a:latin typeface="华文新魏" panose="02010800040101010101" pitchFamily="2" charset="-122"/>
                <a:ea typeface="华文新魏" panose="02010800040101010101" pitchFamily="2" charset="-122"/>
              </a:rPr>
              <a:t>表型</a:t>
            </a:r>
            <a:r>
              <a:rPr lang="zh-CN" altLang="en-US" sz="1900" dirty="0" smtClean="0">
                <a:solidFill>
                  <a:srgbClr val="FF0000"/>
                </a:solidFill>
                <a:latin typeface="华文新魏" panose="02010800040101010101" pitchFamily="2" charset="-122"/>
                <a:ea typeface="华文新魏" panose="02010800040101010101" pitchFamily="2" charset="-122"/>
              </a:rPr>
              <a:t>特征反映进化关系存在</a:t>
            </a:r>
            <a:r>
              <a:rPr lang="zh-CN" altLang="en-US" sz="1900" dirty="0">
                <a:solidFill>
                  <a:srgbClr val="FF0000"/>
                </a:solidFill>
                <a:latin typeface="华文新魏" panose="02010800040101010101" pitchFamily="2" charset="-122"/>
                <a:ea typeface="华文新魏" panose="02010800040101010101" pitchFamily="2" charset="-122"/>
              </a:rPr>
              <a:t>一定的局限性。</a:t>
            </a:r>
          </a:p>
        </p:txBody>
      </p:sp>
      <p:sp>
        <p:nvSpPr>
          <p:cNvPr id="3" name="矩形 2"/>
          <p:cNvSpPr/>
          <p:nvPr/>
        </p:nvSpPr>
        <p:spPr>
          <a:xfrm>
            <a:off x="467544" y="5802649"/>
            <a:ext cx="4824536" cy="938719"/>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1100" dirty="0" smtClean="0"/>
              <a:t>有时，亲缘关系</a:t>
            </a:r>
            <a:r>
              <a:rPr lang="zh-CN" altLang="en-US" sz="1100" dirty="0"/>
              <a:t>很远的生物体也表现出很大的相似性，如鲸和蝙蝠，虽然形态差异很大，但都具有发达的高频回声定位能力。同时，许多生物个体可能由于体型较小，数量多而导致对其表型特征的研究相对困难，如各类微生物。另外，许多生物体间易观察的共同表型较少，很难发现何种表型特征能用于</a:t>
            </a:r>
            <a:r>
              <a:rPr lang="zh-CN" altLang="en-US" sz="1100" dirty="0" smtClean="0"/>
              <a:t>研究和比较</a:t>
            </a:r>
            <a:r>
              <a:rPr lang="zh-CN" altLang="en-US" sz="1100" dirty="0"/>
              <a:t>。</a:t>
            </a:r>
          </a:p>
        </p:txBody>
      </p:sp>
      <p:sp>
        <p:nvSpPr>
          <p:cNvPr id="4" name="矩形 3"/>
          <p:cNvSpPr/>
          <p:nvPr/>
        </p:nvSpPr>
        <p:spPr>
          <a:xfrm rot="19562427">
            <a:off x="310995" y="5512666"/>
            <a:ext cx="612988"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zh-CN" sz="20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Tips</a:t>
            </a:r>
            <a:endParaRPr lang="zh-CN" altLang="en-US" sz="2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5791670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p:cNvSpPr txBox="1">
            <a:spLocks noChangeArrowheads="1"/>
          </p:cNvSpPr>
          <p:nvPr/>
        </p:nvSpPr>
        <p:spPr bwMode="auto">
          <a:xfrm>
            <a:off x="251520" y="323131"/>
            <a:ext cx="8640960" cy="93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216000" indent="-288000" eaLnBrk="1" hangingPunct="1">
              <a:lnSpc>
                <a:spcPct val="120000"/>
              </a:lnSpc>
              <a:buFont typeface="Arial" panose="020B0604020202020204" pitchFamily="34" charset="0"/>
              <a:buChar char="•"/>
            </a:pPr>
            <a:r>
              <a:rPr lang="zh-CN" altLang="en-US" sz="2400" dirty="0" smtClean="0">
                <a:solidFill>
                  <a:srgbClr val="0000FF"/>
                </a:solidFill>
                <a:latin typeface="Times New Roman" pitchFamily="18" charset="0"/>
                <a:ea typeface="华文行楷" pitchFamily="2" charset="-122"/>
                <a:cs typeface="Times New Roman" pitchFamily="18" charset="0"/>
                <a:sym typeface="Wingdings" pitchFamily="2" charset="2"/>
              </a:rPr>
              <a:t>于是，在分子生物学时代，科学家</a:t>
            </a:r>
            <a:r>
              <a:rPr lang="zh-CN" altLang="en-US" sz="2400" dirty="0">
                <a:solidFill>
                  <a:srgbClr val="0000FF"/>
                </a:solidFill>
                <a:latin typeface="Times New Roman" pitchFamily="18" charset="0"/>
                <a:ea typeface="华文行楷" pitchFamily="2" charset="-122"/>
                <a:cs typeface="Times New Roman" pitchFamily="18" charset="0"/>
                <a:sym typeface="Wingdings" pitchFamily="2" charset="2"/>
              </a:rPr>
              <a:t>开始尝试</a:t>
            </a:r>
            <a:r>
              <a:rPr lang="zh-CN" altLang="en-US" sz="2400" dirty="0">
                <a:solidFill>
                  <a:srgbClr val="FF0000"/>
                </a:solidFill>
                <a:latin typeface="Times New Roman" pitchFamily="18" charset="0"/>
                <a:ea typeface="华文行楷" pitchFamily="2" charset="-122"/>
                <a:cs typeface="Times New Roman" pitchFamily="18" charset="0"/>
                <a:sym typeface="Wingdings" pitchFamily="2" charset="2"/>
              </a:rPr>
              <a:t>利用</a:t>
            </a:r>
            <a:r>
              <a:rPr lang="en-US" altLang="zh-CN" sz="2400" dirty="0">
                <a:solidFill>
                  <a:srgbClr val="FF0000"/>
                </a:solidFill>
                <a:latin typeface="Times New Roman" pitchFamily="18" charset="0"/>
                <a:ea typeface="华文行楷" pitchFamily="2" charset="-122"/>
                <a:cs typeface="Times New Roman" pitchFamily="18" charset="0"/>
                <a:sym typeface="Wingdings" pitchFamily="2" charset="2"/>
              </a:rPr>
              <a:t>DNA</a:t>
            </a:r>
            <a:r>
              <a:rPr lang="zh-CN" altLang="en-US" sz="2400" dirty="0">
                <a:solidFill>
                  <a:srgbClr val="FF0000"/>
                </a:solidFill>
                <a:latin typeface="Times New Roman" pitchFamily="18" charset="0"/>
                <a:ea typeface="华文行楷" pitchFamily="2" charset="-122"/>
                <a:cs typeface="Times New Roman" pitchFamily="18" charset="0"/>
                <a:sym typeface="Wingdings" pitchFamily="2" charset="2"/>
              </a:rPr>
              <a:t>和</a:t>
            </a:r>
            <a:r>
              <a:rPr lang="zh-CN" altLang="en-US" sz="2400" dirty="0" smtClean="0">
                <a:solidFill>
                  <a:srgbClr val="FF0000"/>
                </a:solidFill>
                <a:latin typeface="Times New Roman" pitchFamily="18" charset="0"/>
                <a:ea typeface="华文行楷" pitchFamily="2" charset="-122"/>
                <a:cs typeface="Times New Roman" pitchFamily="18" charset="0"/>
                <a:sym typeface="Wingdings" pitchFamily="2" charset="2"/>
              </a:rPr>
              <a:t>蛋白质来构建进化树</a:t>
            </a:r>
            <a:r>
              <a:rPr lang="zh-CN" altLang="en-US" sz="2400" dirty="0" smtClean="0">
                <a:solidFill>
                  <a:srgbClr val="0000FF"/>
                </a:solidFill>
                <a:latin typeface="Times New Roman" pitchFamily="18" charset="0"/>
                <a:ea typeface="华文行楷" pitchFamily="2" charset="-122"/>
                <a:cs typeface="Times New Roman" pitchFamily="18" charset="0"/>
                <a:sym typeface="Wingdings" pitchFamily="2" charset="2"/>
              </a:rPr>
              <a:t>进而探索</a:t>
            </a:r>
            <a:r>
              <a:rPr lang="zh-CN" altLang="en-US" sz="2400" dirty="0">
                <a:solidFill>
                  <a:srgbClr val="0000FF"/>
                </a:solidFill>
                <a:latin typeface="Times New Roman" pitchFamily="18" charset="0"/>
                <a:ea typeface="华文行楷" pitchFamily="2" charset="-122"/>
                <a:cs typeface="Times New Roman" pitchFamily="18" charset="0"/>
                <a:sym typeface="Wingdings" pitchFamily="2" charset="2"/>
              </a:rPr>
              <a:t>物种之间的亲缘关系以及进化</a:t>
            </a:r>
            <a:r>
              <a:rPr lang="zh-CN" altLang="en-US" sz="2400" dirty="0" smtClean="0">
                <a:solidFill>
                  <a:srgbClr val="0000FF"/>
                </a:solidFill>
                <a:latin typeface="Times New Roman" pitchFamily="18" charset="0"/>
                <a:ea typeface="华文行楷" pitchFamily="2" charset="-122"/>
                <a:cs typeface="Times New Roman" pitchFamily="18" charset="0"/>
                <a:sym typeface="Wingdings" pitchFamily="2" charset="2"/>
              </a:rPr>
              <a:t>历程。</a:t>
            </a:r>
            <a:endParaRPr lang="zh-CN" altLang="en-US" sz="2400" dirty="0">
              <a:solidFill>
                <a:srgbClr val="0000FF"/>
              </a:solidFill>
              <a:latin typeface="Times New Roman" pitchFamily="18" charset="0"/>
              <a:ea typeface="华文行楷" pitchFamily="2" charset="-122"/>
              <a:cs typeface="Times New Roman" pitchFamily="18" charset="0"/>
              <a:sym typeface="Wingdings" pitchFamily="2" charset="2"/>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5026" y="1314986"/>
            <a:ext cx="5974604" cy="46342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descr="watson-crick-dna-model - PanSci 泛科學"/>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995" y="2204864"/>
            <a:ext cx="2733031" cy="273630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51520" y="5185767"/>
            <a:ext cx="2723507" cy="6463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altLang="zh-CN" dirty="0" smtClean="0"/>
              <a:t>1953</a:t>
            </a:r>
            <a:r>
              <a:rPr lang="zh-CN" altLang="en-US" dirty="0" smtClean="0"/>
              <a:t>年，</a:t>
            </a:r>
            <a:r>
              <a:rPr lang="en-US" altLang="zh-CN" dirty="0"/>
              <a:t> Watson</a:t>
            </a:r>
            <a:r>
              <a:rPr lang="zh-CN" altLang="en-US" dirty="0"/>
              <a:t>和</a:t>
            </a:r>
            <a:r>
              <a:rPr lang="en-US" altLang="zh-CN" dirty="0"/>
              <a:t>Crick</a:t>
            </a:r>
            <a:r>
              <a:rPr lang="zh-CN" altLang="en-US" dirty="0" smtClean="0"/>
              <a:t>等确立了</a:t>
            </a:r>
            <a:r>
              <a:rPr lang="en-US" altLang="zh-CN" dirty="0" smtClean="0"/>
              <a:t>DNA</a:t>
            </a:r>
            <a:r>
              <a:rPr lang="zh-CN" altLang="en-US" dirty="0" smtClean="0"/>
              <a:t>双螺旋结构</a:t>
            </a:r>
            <a:endParaRPr lang="zh-CN" altLang="en-US" dirty="0"/>
          </a:p>
        </p:txBody>
      </p:sp>
      <p:sp>
        <p:nvSpPr>
          <p:cNvPr id="6" name="TextBox 5"/>
          <p:cNvSpPr txBox="1"/>
          <p:nvPr/>
        </p:nvSpPr>
        <p:spPr>
          <a:xfrm>
            <a:off x="3131840" y="5964138"/>
            <a:ext cx="5760640" cy="6463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zh-CN" altLang="en-US" dirty="0" smtClean="0"/>
              <a:t>科学家基于</a:t>
            </a:r>
            <a:r>
              <a:rPr lang="en-US" altLang="zh-CN" dirty="0" smtClean="0"/>
              <a:t>DNA</a:t>
            </a:r>
            <a:r>
              <a:rPr lang="zh-CN" altLang="en-US" dirty="0" smtClean="0"/>
              <a:t>序列相似性构建亲缘关系树</a:t>
            </a:r>
            <a:r>
              <a:rPr lang="zh-CN" altLang="en-US" dirty="0"/>
              <a:t>（</a:t>
            </a:r>
            <a:r>
              <a:rPr lang="zh-CN" altLang="en-US" b="1" dirty="0">
                <a:solidFill>
                  <a:srgbClr val="FF0000"/>
                </a:solidFill>
              </a:rPr>
              <a:t>基因树</a:t>
            </a:r>
            <a:r>
              <a:rPr lang="zh-CN" altLang="en-US" dirty="0"/>
              <a:t>） </a:t>
            </a:r>
            <a:r>
              <a:rPr lang="zh-CN" altLang="en-US" dirty="0" smtClean="0"/>
              <a:t>，用以近似地替代物种之间的进化树（</a:t>
            </a:r>
            <a:r>
              <a:rPr lang="zh-CN" altLang="en-US" b="1" dirty="0" smtClean="0">
                <a:solidFill>
                  <a:srgbClr val="00B050"/>
                </a:solidFill>
              </a:rPr>
              <a:t>物种树</a:t>
            </a:r>
            <a:r>
              <a:rPr lang="zh-CN" altLang="en-US" dirty="0" smtClean="0"/>
              <a:t>）</a:t>
            </a:r>
            <a:endParaRPr lang="zh-CN" altLang="en-US" dirty="0"/>
          </a:p>
        </p:txBody>
      </p:sp>
    </p:spTree>
    <p:extLst>
      <p:ext uri="{BB962C8B-B14F-4D97-AF65-F5344CB8AC3E}">
        <p14:creationId xmlns:p14="http://schemas.microsoft.com/office/powerpoint/2010/main" val="13405321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p:cNvSpPr txBox="1">
            <a:spLocks noChangeArrowheads="1"/>
          </p:cNvSpPr>
          <p:nvPr/>
        </p:nvSpPr>
        <p:spPr bwMode="auto">
          <a:xfrm>
            <a:off x="251520" y="323131"/>
            <a:ext cx="8640960" cy="1972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216000" indent="-288000" eaLnBrk="1" hangingPunct="1">
              <a:lnSpc>
                <a:spcPct val="120000"/>
              </a:lnSpc>
              <a:buFont typeface="Arial" panose="020B0604020202020204" pitchFamily="34" charset="0"/>
              <a:buChar char="•"/>
            </a:pPr>
            <a:r>
              <a:rPr lang="zh-CN" altLang="en-US" sz="2400" dirty="0" smtClean="0">
                <a:latin typeface="Times New Roman" pitchFamily="18" charset="0"/>
                <a:ea typeface="华文行楷" pitchFamily="2" charset="-122"/>
                <a:cs typeface="Times New Roman" pitchFamily="18" charset="0"/>
                <a:sym typeface="Wingdings" pitchFamily="2" charset="2"/>
              </a:rPr>
              <a:t>实际上，蛋白质序列也可以用来构建系统发育树（</a:t>
            </a:r>
            <a:r>
              <a:rPr lang="zh-CN" altLang="en-US" sz="2400" dirty="0" smtClean="0">
                <a:solidFill>
                  <a:srgbClr val="0000FF"/>
                </a:solidFill>
                <a:latin typeface="Times New Roman" pitchFamily="18" charset="0"/>
                <a:ea typeface="华文行楷" pitchFamily="2" charset="-122"/>
                <a:cs typeface="Times New Roman" pitchFamily="18" charset="0"/>
                <a:sym typeface="Wingdings" pitchFamily="2" charset="2"/>
              </a:rPr>
              <a:t>蛋白树</a:t>
            </a:r>
            <a:r>
              <a:rPr lang="zh-CN" altLang="en-US" sz="2400" dirty="0" smtClean="0">
                <a:latin typeface="Times New Roman" pitchFamily="18" charset="0"/>
                <a:ea typeface="华文行楷" pitchFamily="2" charset="-122"/>
                <a:cs typeface="Times New Roman" pitchFamily="18" charset="0"/>
                <a:sym typeface="Wingdings" pitchFamily="2" charset="2"/>
              </a:rPr>
              <a:t>），用于探索</a:t>
            </a:r>
            <a:r>
              <a:rPr lang="zh-CN" altLang="en-US" sz="2400" dirty="0">
                <a:latin typeface="Times New Roman" pitchFamily="18" charset="0"/>
                <a:ea typeface="华文行楷" pitchFamily="2" charset="-122"/>
                <a:cs typeface="Times New Roman" pitchFamily="18" charset="0"/>
                <a:sym typeface="Wingdings" pitchFamily="2" charset="2"/>
              </a:rPr>
              <a:t>物种之间的亲缘关系以及进化</a:t>
            </a:r>
            <a:r>
              <a:rPr lang="zh-CN" altLang="en-US" sz="2400" dirty="0" smtClean="0">
                <a:latin typeface="Times New Roman" pitchFamily="18" charset="0"/>
                <a:ea typeface="华文行楷" pitchFamily="2" charset="-122"/>
                <a:cs typeface="Times New Roman" pitchFamily="18" charset="0"/>
                <a:sym typeface="Wingdings" pitchFamily="2" charset="2"/>
              </a:rPr>
              <a:t>历程。</a:t>
            </a:r>
            <a:endParaRPr lang="en-US" altLang="zh-CN" sz="2400" dirty="0" smtClean="0">
              <a:latin typeface="Times New Roman" pitchFamily="18" charset="0"/>
              <a:ea typeface="华文行楷" pitchFamily="2" charset="-122"/>
              <a:cs typeface="Times New Roman" pitchFamily="18" charset="0"/>
              <a:sym typeface="Wingdings" pitchFamily="2" charset="2"/>
            </a:endParaRPr>
          </a:p>
          <a:p>
            <a:pPr marL="216000" indent="-288000" eaLnBrk="1" hangingPunct="1">
              <a:lnSpc>
                <a:spcPct val="120000"/>
              </a:lnSpc>
              <a:spcBef>
                <a:spcPts val="1200"/>
              </a:spcBef>
              <a:buFont typeface="Arial" panose="020B0604020202020204" pitchFamily="34" charset="0"/>
              <a:buChar char="•"/>
            </a:pPr>
            <a:r>
              <a:rPr lang="zh-CN" altLang="en-US" sz="2400" dirty="0" smtClean="0">
                <a:solidFill>
                  <a:srgbClr val="0070C0"/>
                </a:solidFill>
                <a:latin typeface="Times New Roman" pitchFamily="18" charset="0"/>
                <a:ea typeface="华文行楷" pitchFamily="2" charset="-122"/>
                <a:cs typeface="Times New Roman" pitchFamily="18" charset="0"/>
                <a:sym typeface="Wingdings" pitchFamily="2" charset="2"/>
              </a:rPr>
              <a:t>生物进化</a:t>
            </a:r>
            <a:r>
              <a:rPr lang="zh-CN" altLang="en-US" sz="2400" dirty="0">
                <a:solidFill>
                  <a:srgbClr val="0070C0"/>
                </a:solidFill>
                <a:latin typeface="Times New Roman" pitchFamily="18" charset="0"/>
                <a:ea typeface="华文行楷" pitchFamily="2" charset="-122"/>
                <a:cs typeface="Times New Roman" pitchFamily="18" charset="0"/>
                <a:sym typeface="Wingdings" pitchFamily="2" charset="2"/>
              </a:rPr>
              <a:t>关系的探索呈现出从宏观到微观的趋势</a:t>
            </a:r>
            <a:r>
              <a:rPr lang="zh-CN" altLang="en-US" sz="2400" dirty="0" smtClean="0">
                <a:solidFill>
                  <a:srgbClr val="0070C0"/>
                </a:solidFill>
                <a:latin typeface="Times New Roman" pitchFamily="18" charset="0"/>
                <a:ea typeface="华文行楷" pitchFamily="2" charset="-122"/>
                <a:cs typeface="Times New Roman" pitchFamily="18" charset="0"/>
                <a:sym typeface="Wingdings" pitchFamily="2" charset="2"/>
              </a:rPr>
              <a:t>，在研究中</a:t>
            </a:r>
            <a:r>
              <a:rPr lang="zh-CN" altLang="en-US" sz="2400" u="sng" dirty="0" smtClean="0">
                <a:solidFill>
                  <a:srgbClr val="FF0000"/>
                </a:solidFill>
                <a:latin typeface="Times New Roman" pitchFamily="18" charset="0"/>
                <a:ea typeface="华文行楷" pitchFamily="2" charset="-122"/>
                <a:cs typeface="Times New Roman" pitchFamily="18" charset="0"/>
                <a:sym typeface="Wingdings" pitchFamily="2" charset="2"/>
              </a:rPr>
              <a:t>人们倾向于采用</a:t>
            </a:r>
            <a:r>
              <a:rPr lang="zh-CN" altLang="en-US" sz="2400" u="sng" dirty="0">
                <a:solidFill>
                  <a:srgbClr val="FF0000"/>
                </a:solidFill>
                <a:latin typeface="Times New Roman" pitchFamily="18" charset="0"/>
                <a:ea typeface="华文行楷" pitchFamily="2" charset="-122"/>
                <a:cs typeface="Times New Roman" pitchFamily="18" charset="0"/>
                <a:sym typeface="Wingdings" pitchFamily="2" charset="2"/>
              </a:rPr>
              <a:t>基因树或蛋白树来间接代替物种树</a:t>
            </a:r>
            <a:r>
              <a:rPr lang="zh-CN" altLang="en-US" sz="2400" dirty="0" smtClean="0">
                <a:solidFill>
                  <a:srgbClr val="0070C0"/>
                </a:solidFill>
                <a:latin typeface="Times New Roman" pitchFamily="18" charset="0"/>
                <a:ea typeface="华文行楷" pitchFamily="2" charset="-122"/>
                <a:cs typeface="Times New Roman" pitchFamily="18" charset="0"/>
                <a:sym typeface="Wingdings" pitchFamily="2" charset="2"/>
              </a:rPr>
              <a:t>。</a:t>
            </a:r>
            <a:endParaRPr lang="en-US" altLang="zh-CN" sz="2400" dirty="0" smtClean="0">
              <a:solidFill>
                <a:srgbClr val="0070C0"/>
              </a:solidFill>
              <a:latin typeface="Times New Roman" pitchFamily="18" charset="0"/>
              <a:ea typeface="华文行楷" pitchFamily="2" charset="-122"/>
              <a:cs typeface="Times New Roman" pitchFamily="18" charset="0"/>
              <a:sym typeface="Wingdings" pitchFamily="2" charset="2"/>
            </a:endParaRPr>
          </a:p>
        </p:txBody>
      </p:sp>
      <p:sp>
        <p:nvSpPr>
          <p:cNvPr id="4" name="TextBox 5"/>
          <p:cNvSpPr txBox="1">
            <a:spLocks noChangeArrowheads="1"/>
          </p:cNvSpPr>
          <p:nvPr/>
        </p:nvSpPr>
        <p:spPr bwMode="auto">
          <a:xfrm>
            <a:off x="251520" y="2420888"/>
            <a:ext cx="3600400" cy="427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216000" indent="-288000" eaLnBrk="1" hangingPunct="1">
              <a:lnSpc>
                <a:spcPct val="120000"/>
              </a:lnSpc>
              <a:buFont typeface="Arial" panose="020B0604020202020204" pitchFamily="34" charset="0"/>
              <a:buChar char="•"/>
            </a:pPr>
            <a:r>
              <a:rPr lang="zh-CN" altLang="en-US" sz="2300" dirty="0" smtClean="0">
                <a:latin typeface="Times New Roman" pitchFamily="18" charset="0"/>
                <a:ea typeface="华文行楷" pitchFamily="2" charset="-122"/>
                <a:cs typeface="Times New Roman" pitchFamily="18" charset="0"/>
                <a:sym typeface="Wingdings" pitchFamily="2" charset="2"/>
              </a:rPr>
              <a:t>遗憾</a:t>
            </a:r>
            <a:r>
              <a:rPr lang="zh-CN" altLang="en-US" sz="2300" dirty="0">
                <a:latin typeface="Times New Roman" pitchFamily="18" charset="0"/>
                <a:ea typeface="华文行楷" pitchFamily="2" charset="-122"/>
                <a:cs typeface="Times New Roman" pitchFamily="18" charset="0"/>
                <a:sym typeface="Wingdings" pitchFamily="2" charset="2"/>
              </a:rPr>
              <a:t>的是，由</a:t>
            </a:r>
            <a:r>
              <a:rPr lang="en-US" altLang="zh-CN" sz="2300" dirty="0">
                <a:solidFill>
                  <a:srgbClr val="C00000"/>
                </a:solidFill>
                <a:latin typeface="Times New Roman" pitchFamily="18" charset="0"/>
                <a:ea typeface="华文行楷" pitchFamily="2" charset="-122"/>
                <a:cs typeface="Times New Roman" pitchFamily="18" charset="0"/>
                <a:sym typeface="Wingdings" pitchFamily="2" charset="2"/>
              </a:rPr>
              <a:t>DNA</a:t>
            </a:r>
            <a:r>
              <a:rPr lang="zh-CN" altLang="en-US" sz="2300" dirty="0">
                <a:solidFill>
                  <a:srgbClr val="C00000"/>
                </a:solidFill>
                <a:latin typeface="Times New Roman" pitchFamily="18" charset="0"/>
                <a:ea typeface="华文行楷" pitchFamily="2" charset="-122"/>
                <a:cs typeface="Times New Roman" pitchFamily="18" charset="0"/>
                <a:sym typeface="Wingdings" pitchFamily="2" charset="2"/>
              </a:rPr>
              <a:t>序列构建的</a:t>
            </a:r>
            <a:r>
              <a:rPr lang="zh-CN" altLang="en-US" sz="2300" dirty="0" smtClean="0">
                <a:solidFill>
                  <a:srgbClr val="C00000"/>
                </a:solidFill>
                <a:latin typeface="Times New Roman" pitchFamily="18" charset="0"/>
                <a:ea typeface="华文行楷" pitchFamily="2" charset="-122"/>
                <a:cs typeface="Times New Roman" pitchFamily="18" charset="0"/>
                <a:sym typeface="Wingdings" pitchFamily="2" charset="2"/>
              </a:rPr>
              <a:t>进化树（即</a:t>
            </a:r>
            <a:r>
              <a:rPr lang="zh-CN" altLang="en-US" sz="2300" b="1" dirty="0" smtClean="0">
                <a:solidFill>
                  <a:srgbClr val="C00000"/>
                </a:solidFill>
                <a:latin typeface="Times New Roman" pitchFamily="18" charset="0"/>
                <a:ea typeface="华文行楷" pitchFamily="2" charset="-122"/>
                <a:cs typeface="Times New Roman" pitchFamily="18" charset="0"/>
                <a:sym typeface="Wingdings" pitchFamily="2" charset="2"/>
              </a:rPr>
              <a:t>基因树</a:t>
            </a:r>
            <a:r>
              <a:rPr lang="zh-CN" altLang="en-US" sz="2300" dirty="0" smtClean="0">
                <a:solidFill>
                  <a:srgbClr val="C00000"/>
                </a:solidFill>
                <a:latin typeface="Times New Roman" pitchFamily="18" charset="0"/>
                <a:ea typeface="华文行楷" pitchFamily="2" charset="-122"/>
                <a:cs typeface="Times New Roman" pitchFamily="18" charset="0"/>
                <a:sym typeface="Wingdings" pitchFamily="2" charset="2"/>
              </a:rPr>
              <a:t>）</a:t>
            </a:r>
            <a:r>
              <a:rPr lang="zh-CN" altLang="en-US" sz="2300" dirty="0" smtClean="0">
                <a:latin typeface="Times New Roman" pitchFamily="18" charset="0"/>
                <a:ea typeface="华文行楷" pitchFamily="2" charset="-122"/>
                <a:cs typeface="Times New Roman" pitchFamily="18" charset="0"/>
                <a:sym typeface="Wingdings" pitchFamily="2" charset="2"/>
              </a:rPr>
              <a:t>与</a:t>
            </a:r>
            <a:r>
              <a:rPr lang="zh-CN" altLang="en-US" sz="2300" dirty="0">
                <a:solidFill>
                  <a:srgbClr val="0000FF"/>
                </a:solidFill>
                <a:latin typeface="Times New Roman" pitchFamily="18" charset="0"/>
                <a:ea typeface="华文行楷" pitchFamily="2" charset="-122"/>
                <a:cs typeface="Times New Roman" pitchFamily="18" charset="0"/>
                <a:sym typeface="Wingdings" pitchFamily="2" charset="2"/>
              </a:rPr>
              <a:t>蛋白质序列构建的</a:t>
            </a:r>
            <a:r>
              <a:rPr lang="zh-CN" altLang="en-US" sz="2300" dirty="0" smtClean="0">
                <a:solidFill>
                  <a:srgbClr val="0000FF"/>
                </a:solidFill>
                <a:latin typeface="Times New Roman" pitchFamily="18" charset="0"/>
                <a:ea typeface="华文行楷" pitchFamily="2" charset="-122"/>
                <a:cs typeface="Times New Roman" pitchFamily="18" charset="0"/>
                <a:sym typeface="Wingdings" pitchFamily="2" charset="2"/>
              </a:rPr>
              <a:t>进化树（即</a:t>
            </a:r>
            <a:r>
              <a:rPr lang="zh-CN" altLang="en-US" sz="2300" b="1" dirty="0" smtClean="0">
                <a:solidFill>
                  <a:srgbClr val="0000FF"/>
                </a:solidFill>
                <a:latin typeface="Times New Roman" pitchFamily="18" charset="0"/>
                <a:ea typeface="华文行楷" pitchFamily="2" charset="-122"/>
                <a:cs typeface="Times New Roman" pitchFamily="18" charset="0"/>
                <a:sym typeface="Wingdings" pitchFamily="2" charset="2"/>
              </a:rPr>
              <a:t>蛋白树</a:t>
            </a:r>
            <a:r>
              <a:rPr lang="zh-CN" altLang="en-US" sz="2300" dirty="0" smtClean="0">
                <a:solidFill>
                  <a:srgbClr val="0000FF"/>
                </a:solidFill>
                <a:latin typeface="Times New Roman" pitchFamily="18" charset="0"/>
                <a:ea typeface="华文行楷" pitchFamily="2" charset="-122"/>
                <a:cs typeface="Times New Roman" pitchFamily="18" charset="0"/>
                <a:sym typeface="Wingdings" pitchFamily="2" charset="2"/>
              </a:rPr>
              <a:t>）</a:t>
            </a:r>
            <a:r>
              <a:rPr lang="zh-CN" altLang="en-US" sz="2300" dirty="0" smtClean="0">
                <a:latin typeface="Times New Roman" pitchFamily="18" charset="0"/>
                <a:ea typeface="华文行楷" pitchFamily="2" charset="-122"/>
                <a:cs typeface="Times New Roman" pitchFamily="18" charset="0"/>
                <a:sym typeface="Wingdings" pitchFamily="2" charset="2"/>
              </a:rPr>
              <a:t>在</a:t>
            </a:r>
            <a:r>
              <a:rPr lang="zh-CN" altLang="en-US" sz="2300" dirty="0">
                <a:latin typeface="Times New Roman" pitchFamily="18" charset="0"/>
                <a:ea typeface="华文行楷" pitchFamily="2" charset="-122"/>
                <a:cs typeface="Times New Roman" pitchFamily="18" charset="0"/>
                <a:sym typeface="Wingdings" pitchFamily="2" charset="2"/>
              </a:rPr>
              <a:t>反映物种进化关系时往往</a:t>
            </a:r>
            <a:r>
              <a:rPr lang="zh-CN" altLang="en-US" sz="2300" u="sng" dirty="0">
                <a:solidFill>
                  <a:srgbClr val="FF00FF"/>
                </a:solidFill>
                <a:latin typeface="Times New Roman" pitchFamily="18" charset="0"/>
                <a:ea typeface="华文行楷" pitchFamily="2" charset="-122"/>
                <a:cs typeface="Times New Roman" pitchFamily="18" charset="0"/>
                <a:sym typeface="Wingdings" pitchFamily="2" charset="2"/>
              </a:rPr>
              <a:t>存在</a:t>
            </a:r>
            <a:r>
              <a:rPr lang="zh-CN" altLang="en-US" sz="2300" u="sng" dirty="0" smtClean="0">
                <a:solidFill>
                  <a:srgbClr val="FF00FF"/>
                </a:solidFill>
                <a:latin typeface="Times New Roman" pitchFamily="18" charset="0"/>
                <a:ea typeface="华文行楷" pitchFamily="2" charset="-122"/>
                <a:cs typeface="Times New Roman" pitchFamily="18" charset="0"/>
                <a:sym typeface="Wingdings" pitchFamily="2" charset="2"/>
              </a:rPr>
              <a:t>分歧</a:t>
            </a:r>
            <a:r>
              <a:rPr lang="zh-CN" altLang="en-US" sz="2300" dirty="0" smtClean="0">
                <a:latin typeface="Times New Roman" pitchFamily="18" charset="0"/>
                <a:ea typeface="华文行楷" pitchFamily="2" charset="-122"/>
                <a:cs typeface="Times New Roman" pitchFamily="18" charset="0"/>
                <a:sym typeface="Wingdings" pitchFamily="2" charset="2"/>
              </a:rPr>
              <a:t>！</a:t>
            </a:r>
            <a:r>
              <a:rPr lang="zh-CN" altLang="en-US" sz="2300" u="sng" dirty="0" smtClean="0">
                <a:latin typeface="Times New Roman" pitchFamily="18" charset="0"/>
                <a:ea typeface="华文行楷" pitchFamily="2" charset="-122"/>
                <a:cs typeface="Times New Roman" pitchFamily="18" charset="0"/>
                <a:sym typeface="Wingdings" pitchFamily="2" charset="2"/>
              </a:rPr>
              <a:t>甚至</a:t>
            </a:r>
            <a:r>
              <a:rPr lang="zh-CN" altLang="en-US" sz="2300" u="sng" dirty="0">
                <a:latin typeface="Times New Roman" pitchFamily="18" charset="0"/>
                <a:ea typeface="华文行楷" pitchFamily="2" charset="-122"/>
                <a:cs typeface="Times New Roman" pitchFamily="18" charset="0"/>
                <a:sym typeface="Wingdings" pitchFamily="2" charset="2"/>
              </a:rPr>
              <a:t>同一基因与其编码产物蛋白质的序列针对特定物种构建的树也存在不一致现象</a:t>
            </a:r>
            <a:r>
              <a:rPr lang="zh-CN" altLang="en-US" sz="2300" dirty="0">
                <a:latin typeface="Times New Roman" pitchFamily="18" charset="0"/>
                <a:ea typeface="华文行楷" pitchFamily="2" charset="-122"/>
                <a:cs typeface="Times New Roman" pitchFamily="18" charset="0"/>
                <a:sym typeface="Wingdings" pitchFamily="2" charset="2"/>
              </a:rPr>
              <a:t>。</a:t>
            </a:r>
            <a:endParaRPr lang="en-US" altLang="zh-CN" sz="2300" dirty="0" smtClean="0">
              <a:latin typeface="Times New Roman" pitchFamily="18" charset="0"/>
              <a:ea typeface="华文行楷" pitchFamily="2" charset="-122"/>
              <a:cs typeface="Times New Roman" pitchFamily="18" charset="0"/>
              <a:sym typeface="Wingdings" pitchFamily="2" charset="2"/>
            </a:endParaRPr>
          </a:p>
        </p:txBody>
      </p:sp>
      <p:pic>
        <p:nvPicPr>
          <p:cNvPr id="307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999" r="55712"/>
          <a:stretch/>
        </p:blipFill>
        <p:spPr bwMode="auto">
          <a:xfrm>
            <a:off x="4158208" y="2420888"/>
            <a:ext cx="2286000" cy="39629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5079"/>
          <a:stretch/>
        </p:blipFill>
        <p:spPr bwMode="auto">
          <a:xfrm>
            <a:off x="6516216" y="2420889"/>
            <a:ext cx="2084918" cy="39629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4211960" y="6237312"/>
            <a:ext cx="2016224" cy="33855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zh-CN" altLang="en-US" sz="1600" dirty="0" smtClean="0"/>
              <a:t>由</a:t>
            </a:r>
            <a:r>
              <a:rPr lang="en-US" altLang="zh-CN" sz="1600" dirty="0" smtClean="0"/>
              <a:t>DNA</a:t>
            </a:r>
            <a:r>
              <a:rPr lang="zh-CN" altLang="en-US" sz="1600" dirty="0" smtClean="0"/>
              <a:t>构建的基因树</a:t>
            </a:r>
            <a:endParaRPr lang="zh-CN" altLang="en-US" sz="1600" dirty="0"/>
          </a:p>
        </p:txBody>
      </p:sp>
      <p:sp>
        <p:nvSpPr>
          <p:cNvPr id="10" name="TextBox 9"/>
          <p:cNvSpPr txBox="1"/>
          <p:nvPr/>
        </p:nvSpPr>
        <p:spPr>
          <a:xfrm>
            <a:off x="6588224" y="6242645"/>
            <a:ext cx="2016224" cy="33855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zh-CN" altLang="en-US" sz="1600" dirty="0" smtClean="0"/>
              <a:t>蛋白质构建的蛋白树</a:t>
            </a:r>
            <a:endParaRPr lang="zh-CN" altLang="en-US" sz="1600" dirty="0"/>
          </a:p>
        </p:txBody>
      </p:sp>
    </p:spTree>
    <p:extLst>
      <p:ext uri="{BB962C8B-B14F-4D97-AF65-F5344CB8AC3E}">
        <p14:creationId xmlns:p14="http://schemas.microsoft.com/office/powerpoint/2010/main" val="21099959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p:cNvSpPr txBox="1">
            <a:spLocks noChangeArrowheads="1"/>
          </p:cNvSpPr>
          <p:nvPr/>
        </p:nvSpPr>
        <p:spPr bwMode="auto">
          <a:xfrm>
            <a:off x="251520" y="323131"/>
            <a:ext cx="8640960" cy="1972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216000" indent="-288000" eaLnBrk="1" hangingPunct="1">
              <a:lnSpc>
                <a:spcPct val="120000"/>
              </a:lnSpc>
              <a:buFont typeface="Arial" panose="020B0604020202020204" pitchFamily="34" charset="0"/>
              <a:buChar char="•"/>
            </a:pPr>
            <a:r>
              <a:rPr lang="zh-CN" altLang="en-US" sz="2400" dirty="0" smtClean="0">
                <a:latin typeface="Times New Roman" pitchFamily="18" charset="0"/>
                <a:ea typeface="华文行楷" pitchFamily="2" charset="-122"/>
                <a:cs typeface="Times New Roman" pitchFamily="18" charset="0"/>
                <a:sym typeface="Wingdings" pitchFamily="2" charset="2"/>
              </a:rPr>
              <a:t>从上图可以</a:t>
            </a:r>
            <a:r>
              <a:rPr lang="zh-CN" altLang="en-US" sz="2400" dirty="0">
                <a:latin typeface="Times New Roman" pitchFamily="18" charset="0"/>
                <a:ea typeface="华文行楷" pitchFamily="2" charset="-122"/>
                <a:cs typeface="Times New Roman" pitchFamily="18" charset="0"/>
                <a:sym typeface="Wingdings" pitchFamily="2" charset="2"/>
              </a:rPr>
              <a:t>看出，</a:t>
            </a:r>
            <a:r>
              <a:rPr lang="zh-CN" altLang="en-US" sz="2400" u="sng" dirty="0">
                <a:solidFill>
                  <a:schemeClr val="accent5">
                    <a:lumMod val="75000"/>
                  </a:schemeClr>
                </a:solidFill>
                <a:latin typeface="Times New Roman" pitchFamily="18" charset="0"/>
                <a:ea typeface="华文行楷" pitchFamily="2" charset="-122"/>
                <a:cs typeface="Times New Roman" pitchFamily="18" charset="0"/>
                <a:sym typeface="Wingdings" pitchFamily="2" charset="2"/>
              </a:rPr>
              <a:t>相同成员分子的蛋白和</a:t>
            </a:r>
            <a:r>
              <a:rPr lang="en-US" altLang="zh-CN" sz="2400" u="sng" dirty="0">
                <a:solidFill>
                  <a:schemeClr val="accent5">
                    <a:lumMod val="75000"/>
                  </a:schemeClr>
                </a:solidFill>
                <a:latin typeface="Times New Roman" pitchFamily="18" charset="0"/>
                <a:ea typeface="华文行楷" pitchFamily="2" charset="-122"/>
                <a:cs typeface="Times New Roman" pitchFamily="18" charset="0"/>
                <a:sym typeface="Wingdings" pitchFamily="2" charset="2"/>
              </a:rPr>
              <a:t>DNA</a:t>
            </a:r>
            <a:r>
              <a:rPr lang="zh-CN" altLang="en-US" sz="2400" u="sng" dirty="0">
                <a:solidFill>
                  <a:schemeClr val="accent5">
                    <a:lumMod val="75000"/>
                  </a:schemeClr>
                </a:solidFill>
                <a:latin typeface="Times New Roman" pitchFamily="18" charset="0"/>
                <a:ea typeface="华文行楷" pitchFamily="2" charset="-122"/>
                <a:cs typeface="Times New Roman" pitchFamily="18" charset="0"/>
                <a:sym typeface="Wingdings" pitchFamily="2" charset="2"/>
              </a:rPr>
              <a:t>序列构建的进化树不完全一致</a:t>
            </a:r>
            <a:r>
              <a:rPr lang="zh-CN" altLang="en-US" sz="2400" dirty="0">
                <a:latin typeface="Times New Roman" pitchFamily="18" charset="0"/>
                <a:ea typeface="华文行楷" pitchFamily="2" charset="-122"/>
                <a:cs typeface="Times New Roman" pitchFamily="18" charset="0"/>
                <a:sym typeface="Wingdings" pitchFamily="2" charset="2"/>
              </a:rPr>
              <a:t>。</a:t>
            </a:r>
            <a:endParaRPr lang="en-US" altLang="zh-CN" sz="2400" dirty="0" smtClean="0">
              <a:latin typeface="Times New Roman" pitchFamily="18" charset="0"/>
              <a:ea typeface="华文行楷" pitchFamily="2" charset="-122"/>
              <a:cs typeface="Times New Roman" pitchFamily="18" charset="0"/>
              <a:sym typeface="Wingdings" pitchFamily="2" charset="2"/>
            </a:endParaRPr>
          </a:p>
          <a:p>
            <a:pPr marL="216000" indent="-288000" eaLnBrk="1" hangingPunct="1">
              <a:lnSpc>
                <a:spcPct val="120000"/>
              </a:lnSpc>
              <a:spcBef>
                <a:spcPts val="1200"/>
              </a:spcBef>
              <a:buFont typeface="Arial" panose="020B0604020202020204" pitchFamily="34" charset="0"/>
              <a:buChar char="•"/>
            </a:pPr>
            <a:r>
              <a:rPr lang="zh-CN" altLang="en-US" sz="2400" dirty="0" smtClean="0">
                <a:solidFill>
                  <a:srgbClr val="C00000"/>
                </a:solidFill>
                <a:latin typeface="Times New Roman" pitchFamily="18" charset="0"/>
                <a:ea typeface="华文行楷" pitchFamily="2" charset="-122"/>
                <a:cs typeface="Times New Roman" pitchFamily="18" charset="0"/>
                <a:sym typeface="Wingdings" pitchFamily="2" charset="2"/>
              </a:rPr>
              <a:t>当使用单个基因推测进化关系时，</a:t>
            </a:r>
            <a:r>
              <a:rPr lang="zh-CN" altLang="en-US" sz="2400" u="sng" dirty="0" smtClean="0">
                <a:solidFill>
                  <a:srgbClr val="C00000"/>
                </a:solidFill>
                <a:latin typeface="Times New Roman" pitchFamily="18" charset="0"/>
                <a:ea typeface="华文行楷" pitchFamily="2" charset="-122"/>
                <a:cs typeface="Times New Roman" pitchFamily="18" charset="0"/>
                <a:sym typeface="Wingdings" pitchFamily="2" charset="2"/>
              </a:rPr>
              <a:t>何时</a:t>
            </a:r>
            <a:r>
              <a:rPr lang="zh-CN" altLang="en-US" sz="2400" u="sng" dirty="0">
                <a:solidFill>
                  <a:srgbClr val="C00000"/>
                </a:solidFill>
                <a:latin typeface="Times New Roman" pitchFamily="18" charset="0"/>
                <a:ea typeface="华文行楷" pitchFamily="2" charset="-122"/>
                <a:cs typeface="Times New Roman" pitchFamily="18" charset="0"/>
                <a:sym typeface="Wingdings" pitchFamily="2" charset="2"/>
              </a:rPr>
              <a:t>用基因序列构建进化树，何时用蛋白质序列构建进化树</a:t>
            </a:r>
            <a:r>
              <a:rPr lang="zh-CN" altLang="en-US" sz="2400" dirty="0">
                <a:solidFill>
                  <a:srgbClr val="C00000"/>
                </a:solidFill>
                <a:latin typeface="Times New Roman" pitchFamily="18" charset="0"/>
                <a:ea typeface="华文行楷" pitchFamily="2" charset="-122"/>
                <a:cs typeface="Times New Roman" pitchFamily="18" charset="0"/>
                <a:sym typeface="Wingdings" pitchFamily="2" charset="2"/>
              </a:rPr>
              <a:t>，</a:t>
            </a:r>
            <a:r>
              <a:rPr lang="zh-CN" altLang="en-US" sz="2400" dirty="0">
                <a:solidFill>
                  <a:srgbClr val="0000FF"/>
                </a:solidFill>
                <a:latin typeface="Times New Roman" pitchFamily="18" charset="0"/>
                <a:ea typeface="华文行楷" pitchFamily="2" charset="-122"/>
                <a:cs typeface="Times New Roman" pitchFamily="18" charset="0"/>
                <a:sym typeface="Wingdings" pitchFamily="2" charset="2"/>
              </a:rPr>
              <a:t>至今仍无明确答案</a:t>
            </a:r>
            <a:r>
              <a:rPr lang="zh-CN" altLang="en-US" sz="2400" dirty="0">
                <a:solidFill>
                  <a:srgbClr val="C00000"/>
                </a:solidFill>
                <a:latin typeface="Times New Roman" pitchFamily="18" charset="0"/>
                <a:ea typeface="华文行楷" pitchFamily="2" charset="-122"/>
                <a:cs typeface="Times New Roman" pitchFamily="18" charset="0"/>
                <a:sym typeface="Wingdings" pitchFamily="2" charset="2"/>
              </a:rPr>
              <a:t>。</a:t>
            </a:r>
            <a:endParaRPr lang="en-US" altLang="zh-CN" sz="2400" dirty="0" smtClean="0">
              <a:solidFill>
                <a:srgbClr val="C00000"/>
              </a:solidFill>
              <a:latin typeface="Times New Roman" pitchFamily="18" charset="0"/>
              <a:ea typeface="华文行楷" pitchFamily="2" charset="-122"/>
              <a:cs typeface="Times New Roman" pitchFamily="18" charset="0"/>
              <a:sym typeface="Wingdings" pitchFamily="2" charset="2"/>
            </a:endParaRPr>
          </a:p>
        </p:txBody>
      </p:sp>
      <p:pic>
        <p:nvPicPr>
          <p:cNvPr id="4098" name="Picture 2" descr="How to construct a Phylogenetic tre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899" y="2420888"/>
            <a:ext cx="7620000" cy="4000501"/>
          </a:xfrm>
          <a:prstGeom prst="rect">
            <a:avLst/>
          </a:prstGeom>
          <a:noFill/>
          <a:extLst>
            <a:ext uri="{909E8E84-426E-40DD-AFC4-6F175D3DCCD1}">
              <a14:hiddenFill xmlns:a14="http://schemas.microsoft.com/office/drawing/2010/main">
                <a:solidFill>
                  <a:srgbClr val="FFFFFF"/>
                </a:solidFill>
              </a14:hiddenFill>
            </a:ext>
          </a:extLst>
        </p:spPr>
      </p:pic>
      <p:sp>
        <p:nvSpPr>
          <p:cNvPr id="3" name="圆角矩形 2"/>
          <p:cNvSpPr/>
          <p:nvPr/>
        </p:nvSpPr>
        <p:spPr>
          <a:xfrm>
            <a:off x="539552" y="2420888"/>
            <a:ext cx="3888432" cy="3528392"/>
          </a:xfrm>
          <a:prstGeom prst="roundRect">
            <a:avLst/>
          </a:prstGeom>
          <a:solidFill>
            <a:srgbClr val="0066FF">
              <a:alpha val="50000"/>
            </a:srgbClr>
          </a:solidFill>
          <a:ln>
            <a:solidFill>
              <a:srgbClr val="FF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505644" y="2456076"/>
            <a:ext cx="1944216" cy="1323439"/>
          </a:xfrm>
          <a:prstGeom prst="rect">
            <a:avLst/>
          </a:prstGeom>
          <a:noFill/>
        </p:spPr>
        <p:txBody>
          <a:bodyPr wrap="square" lIns="91440" tIns="45720" rIns="91440" bIns="45720">
            <a:spAutoFit/>
          </a:bodyPr>
          <a:lstStyle/>
          <a:p>
            <a:pPr algn="ctr"/>
            <a:r>
              <a:rPr lang="en-US" altLang="zh-CN" sz="4000" b="1" cap="none" spc="0" dirty="0" smtClean="0">
                <a:ln w="1905"/>
                <a:solidFill>
                  <a:srgbClr val="FF0000"/>
                </a:solidFill>
                <a:effectLst>
                  <a:innerShdw blurRad="69850" dist="43180" dir="5400000">
                    <a:srgbClr val="000000">
                      <a:alpha val="65000"/>
                    </a:srgbClr>
                  </a:innerShdw>
                </a:effectLst>
              </a:rPr>
              <a:t>DNA</a:t>
            </a:r>
            <a:r>
              <a:rPr lang="en-US" altLang="zh-CN" sz="40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en-US" altLang="zh-CN" sz="2400" cap="none" spc="0" dirty="0" smtClean="0">
                <a:ln w="1905"/>
                <a:effectLst>
                  <a:innerShdw blurRad="69850" dist="43180" dir="5400000">
                    <a:srgbClr val="000000">
                      <a:alpha val="65000"/>
                    </a:srgbClr>
                  </a:innerShdw>
                </a:effectLst>
              </a:rPr>
              <a:t>or</a:t>
            </a:r>
            <a:r>
              <a:rPr lang="en-US" altLang="zh-CN" sz="40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en-US" altLang="zh-CN" sz="4000" b="1" cap="none" spc="0" dirty="0" smtClean="0">
                <a:ln w="1905"/>
                <a:solidFill>
                  <a:srgbClr val="0000FF"/>
                </a:solidFill>
                <a:effectLst>
                  <a:innerShdw blurRad="69850" dist="43180" dir="5400000">
                    <a:srgbClr val="000000">
                      <a:alpha val="65000"/>
                    </a:srgbClr>
                  </a:innerShdw>
                </a:effectLst>
              </a:rPr>
              <a:t>Protein</a:t>
            </a:r>
            <a:r>
              <a:rPr lang="en-US" altLang="zh-CN" sz="4000" b="1" cap="none" spc="0" dirty="0" smtClean="0">
                <a:ln w="1905"/>
                <a:effectLst>
                  <a:innerShdw blurRad="69850" dist="43180" dir="5400000">
                    <a:srgbClr val="000000">
                      <a:alpha val="65000"/>
                    </a:srgbClr>
                  </a:innerShdw>
                </a:effectLst>
              </a:rPr>
              <a:t>?</a:t>
            </a:r>
            <a:endParaRPr lang="zh-CN" altLang="en-US" sz="4000" b="1" cap="none" spc="0" dirty="0">
              <a:ln w="1905"/>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38237784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79959" y="0"/>
            <a:ext cx="8197818"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4.</a:t>
            </a:r>
            <a:r>
              <a:rPr lang="zh-CN" altLang="en-US"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研究材料与方法</a:t>
            </a:r>
            <a:endParaRPr lang="en-US" altLang="zh-CN" sz="2400" dirty="0">
              <a:solidFill>
                <a:schemeClr val="bg1"/>
              </a:solidFill>
              <a:latin typeface="华文新魏" panose="02010800040101010101" pitchFamily="2" charset="-122"/>
              <a:ea typeface="华文新魏" panose="02010800040101010101" pitchFamily="2" charset="-122"/>
            </a:endParaRPr>
          </a:p>
        </p:txBody>
      </p:sp>
      <p:sp>
        <p:nvSpPr>
          <p:cNvPr id="4" name="TextBox 5"/>
          <p:cNvSpPr txBox="1">
            <a:spLocks noChangeArrowheads="1"/>
          </p:cNvSpPr>
          <p:nvPr/>
        </p:nvSpPr>
        <p:spPr bwMode="auto">
          <a:xfrm>
            <a:off x="104775" y="707554"/>
            <a:ext cx="8788400" cy="638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rPr>
              <a:t>(1) </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本课题所使用的数据集和软件</a:t>
            </a:r>
            <a:endPar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560" y="1988840"/>
            <a:ext cx="8640000" cy="41771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51520" y="1494309"/>
            <a:ext cx="3464153" cy="400110"/>
          </a:xfrm>
          <a:prstGeom prst="rect">
            <a:avLst/>
          </a:prstGeom>
          <a:noFill/>
        </p:spPr>
        <p:txBody>
          <a:bodyPr wrap="none" rtlCol="0">
            <a:spAutoFit/>
          </a:bodyPr>
          <a:lstStyle/>
          <a:p>
            <a:r>
              <a:rPr lang="en-US" altLang="zh-CN" sz="2000" b="1" dirty="0" smtClean="0">
                <a:solidFill>
                  <a:srgbClr val="0000FF"/>
                </a:solidFill>
              </a:rPr>
              <a:t>1</a:t>
            </a:r>
            <a:r>
              <a:rPr lang="zh-CN" altLang="en-US" sz="2000" b="1" dirty="0" smtClean="0">
                <a:solidFill>
                  <a:srgbClr val="0000FF"/>
                </a:solidFill>
              </a:rPr>
              <a:t>）</a:t>
            </a:r>
            <a:r>
              <a:rPr lang="en-US" altLang="zh-CN" sz="2000" b="1" dirty="0" smtClean="0">
                <a:solidFill>
                  <a:srgbClr val="0000FF"/>
                </a:solidFill>
              </a:rPr>
              <a:t>NCBI</a:t>
            </a:r>
            <a:r>
              <a:rPr lang="zh-CN" altLang="en-US" sz="2000" b="1" dirty="0" smtClean="0">
                <a:solidFill>
                  <a:srgbClr val="0000FF"/>
                </a:solidFill>
              </a:rPr>
              <a:t>旗下</a:t>
            </a:r>
            <a:r>
              <a:rPr lang="en-US" altLang="zh-CN" sz="2000" b="1" dirty="0" smtClean="0">
                <a:solidFill>
                  <a:srgbClr val="0000FF"/>
                </a:solidFill>
              </a:rPr>
              <a:t>Taxonomy</a:t>
            </a:r>
            <a:r>
              <a:rPr lang="zh-CN" altLang="en-US" sz="2000" b="1" dirty="0" smtClean="0">
                <a:solidFill>
                  <a:srgbClr val="0000FF"/>
                </a:solidFill>
              </a:rPr>
              <a:t>数据库</a:t>
            </a:r>
            <a:endParaRPr lang="zh-CN" altLang="en-US" sz="2000" b="1" dirty="0">
              <a:solidFill>
                <a:srgbClr val="0000FF"/>
              </a:solidFill>
            </a:endParaRPr>
          </a:p>
        </p:txBody>
      </p:sp>
      <p:sp>
        <p:nvSpPr>
          <p:cNvPr id="5" name="TextBox 4"/>
          <p:cNvSpPr txBox="1"/>
          <p:nvPr/>
        </p:nvSpPr>
        <p:spPr>
          <a:xfrm>
            <a:off x="1045256" y="6247070"/>
            <a:ext cx="7055136" cy="369332"/>
          </a:xfrm>
          <a:prstGeom prst="rect">
            <a:avLst/>
          </a:prstGeom>
          <a:noFill/>
        </p:spPr>
        <p:txBody>
          <a:bodyPr wrap="none" rtlCol="0">
            <a:spAutoFit/>
          </a:bodyPr>
          <a:lstStyle/>
          <a:p>
            <a:pPr algn="ctr"/>
            <a:r>
              <a:rPr lang="en-US" altLang="zh-CN" dirty="0" smtClean="0">
                <a:solidFill>
                  <a:srgbClr val="0000FF"/>
                </a:solidFill>
                <a:latin typeface="Times New Roman" panose="02020603050405020304" pitchFamily="18" charset="0"/>
                <a:cs typeface="Times New Roman" panose="02020603050405020304" pitchFamily="18" charset="0"/>
              </a:rPr>
              <a:t>NCBI Taxonomy</a:t>
            </a:r>
            <a:r>
              <a:rPr lang="zh-CN" altLang="en-US" dirty="0" smtClean="0">
                <a:solidFill>
                  <a:srgbClr val="0000FF"/>
                </a:solidFill>
                <a:latin typeface="Times New Roman" panose="02020603050405020304" pitchFamily="18" charset="0"/>
                <a:cs typeface="Times New Roman" panose="02020603050405020304" pitchFamily="18" charset="0"/>
              </a:rPr>
              <a:t>主页界面</a:t>
            </a:r>
            <a:r>
              <a:rPr lang="zh-CN" altLang="en-US"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hlinkClick r:id="rId3"/>
              </a:rPr>
              <a:t>https://www.ncbi.nlm.nih.gov/taxonomy/</a:t>
            </a:r>
            <a:r>
              <a:rPr lang="en-US" altLang="zh-CN" dirty="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38254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2682</TotalTime>
  <Words>2768</Words>
  <Application>Microsoft Office PowerPoint</Application>
  <PresentationFormat>全屏显示(4:3)</PresentationFormat>
  <Paragraphs>866</Paragraphs>
  <Slides>31</Slides>
  <Notes>4</Notes>
  <HiddenSlides>0</HiddenSlides>
  <MMClips>0</MMClips>
  <ScaleCrop>false</ScaleCrop>
  <HeadingPairs>
    <vt:vector size="4" baseType="variant">
      <vt:variant>
        <vt:lpstr>主题</vt:lpstr>
      </vt:variant>
      <vt:variant>
        <vt:i4>1</vt:i4>
      </vt:variant>
      <vt:variant>
        <vt:lpstr>幻灯片标题</vt:lpstr>
      </vt:variant>
      <vt:variant>
        <vt:i4>31</vt:i4>
      </vt:variant>
    </vt:vector>
  </HeadingPairs>
  <TitlesOfParts>
    <vt:vector size="32" baseType="lpstr">
      <vt:lpstr>Office 主题</vt:lpstr>
      <vt:lpstr>PowerPoint 演示文稿</vt:lpstr>
      <vt:lpstr>汇报内容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 Bo</dc:creator>
  <cp:lastModifiedBy>Windows User</cp:lastModifiedBy>
  <cp:revision>197</cp:revision>
  <dcterms:created xsi:type="dcterms:W3CDTF">2023-06-15T16:26:01Z</dcterms:created>
  <dcterms:modified xsi:type="dcterms:W3CDTF">2023-06-24T14:46:26Z</dcterms:modified>
</cp:coreProperties>
</file>